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92" r:id="rId3"/>
  </p:sldMasterIdLst>
  <p:notesMasterIdLst>
    <p:notesMasterId r:id="rId63"/>
  </p:notesMasterIdLst>
  <p:sldIdLst>
    <p:sldId id="333" r:id="rId4"/>
    <p:sldId id="329" r:id="rId5"/>
    <p:sldId id="332" r:id="rId6"/>
    <p:sldId id="331" r:id="rId7"/>
    <p:sldId id="256" r:id="rId8"/>
    <p:sldId id="257" r:id="rId9"/>
    <p:sldId id="258" r:id="rId10"/>
    <p:sldId id="259" r:id="rId11"/>
    <p:sldId id="260" r:id="rId12"/>
    <p:sldId id="261" r:id="rId13"/>
    <p:sldId id="262" r:id="rId14"/>
    <p:sldId id="286" r:id="rId15"/>
    <p:sldId id="263" r:id="rId16"/>
    <p:sldId id="287" r:id="rId17"/>
    <p:sldId id="264" r:id="rId18"/>
    <p:sldId id="265" r:id="rId19"/>
    <p:sldId id="266" r:id="rId20"/>
    <p:sldId id="334" r:id="rId21"/>
    <p:sldId id="267" r:id="rId22"/>
    <p:sldId id="337" r:id="rId23"/>
    <p:sldId id="288" r:id="rId24"/>
    <p:sldId id="343" r:id="rId25"/>
    <p:sldId id="319" r:id="rId26"/>
    <p:sldId id="320" r:id="rId27"/>
    <p:sldId id="314" r:id="rId28"/>
    <p:sldId id="349" r:id="rId29"/>
    <p:sldId id="308" r:id="rId30"/>
    <p:sldId id="336" r:id="rId31"/>
    <p:sldId id="289" r:id="rId32"/>
    <p:sldId id="292" r:id="rId33"/>
    <p:sldId id="339" r:id="rId34"/>
    <p:sldId id="293" r:id="rId35"/>
    <p:sldId id="294" r:id="rId36"/>
    <p:sldId id="295" r:id="rId37"/>
    <p:sldId id="338" r:id="rId38"/>
    <p:sldId id="269" r:id="rId39"/>
    <p:sldId id="346" r:id="rId40"/>
    <p:sldId id="347" r:id="rId41"/>
    <p:sldId id="271" r:id="rId42"/>
    <p:sldId id="342" r:id="rId43"/>
    <p:sldId id="272" r:id="rId44"/>
    <p:sldId id="302" r:id="rId45"/>
    <p:sldId id="303" r:id="rId46"/>
    <p:sldId id="296" r:id="rId47"/>
    <p:sldId id="297" r:id="rId48"/>
    <p:sldId id="309" r:id="rId49"/>
    <p:sldId id="350" r:id="rId50"/>
    <p:sldId id="351" r:id="rId51"/>
    <p:sldId id="310" r:id="rId52"/>
    <p:sldId id="311" r:id="rId53"/>
    <p:sldId id="321" r:id="rId54"/>
    <p:sldId id="322" r:id="rId55"/>
    <p:sldId id="323" r:id="rId56"/>
    <p:sldId id="324" r:id="rId57"/>
    <p:sldId id="325" r:id="rId58"/>
    <p:sldId id="326" r:id="rId59"/>
    <p:sldId id="340" r:id="rId60"/>
    <p:sldId id="341" r:id="rId61"/>
    <p:sldId id="335" r:id="rId62"/>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72596"/>
    <a:srgbClr val="253796"/>
    <a:srgbClr val="F475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B4BE1-FC04-432E-91C3-15ABB0F0010E}" v="102" dt="2024-06-26T20:15:38.8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60"/>
  </p:normalViewPr>
  <p:slideViewPr>
    <p:cSldViewPr snapToGrid="0">
      <p:cViewPr varScale="1">
        <p:scale>
          <a:sx n="132" d="100"/>
          <a:sy n="132" d="100"/>
        </p:scale>
        <p:origin x="102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as, Marije" userId="8f9c6780-cd51-484e-9d99-f69b1eaab82c" providerId="ADAL" clId="{129B4BE1-FC04-432E-91C3-15ABB0F0010E}"/>
    <pc:docChg chg="undo custSel addSld delSld modSld">
      <pc:chgData name="Baas, Marije" userId="8f9c6780-cd51-484e-9d99-f69b1eaab82c" providerId="ADAL" clId="{129B4BE1-FC04-432E-91C3-15ABB0F0010E}" dt="2024-06-26T20:16:07.036" v="132" actId="478"/>
      <pc:docMkLst>
        <pc:docMk/>
      </pc:docMkLst>
      <pc:sldChg chg="modSp">
        <pc:chgData name="Baas, Marije" userId="8f9c6780-cd51-484e-9d99-f69b1eaab82c" providerId="ADAL" clId="{129B4BE1-FC04-432E-91C3-15ABB0F0010E}" dt="2024-06-26T19:43:17.294" v="110" actId="1038"/>
        <pc:sldMkLst>
          <pc:docMk/>
          <pc:sldMk cId="610854087" sldId="256"/>
        </pc:sldMkLst>
        <pc:picChg chg="mod">
          <ac:chgData name="Baas, Marije" userId="8f9c6780-cd51-484e-9d99-f69b1eaab82c" providerId="ADAL" clId="{129B4BE1-FC04-432E-91C3-15ABB0F0010E}" dt="2024-06-26T19:43:17.294" v="110" actId="1038"/>
          <ac:picMkLst>
            <pc:docMk/>
            <pc:sldMk cId="610854087" sldId="256"/>
            <ac:picMk id="3" creationId="{B5C0B8AF-934F-CC93-9E04-A7F48E5A600E}"/>
          </ac:picMkLst>
        </pc:picChg>
        <pc:picChg chg="mod">
          <ac:chgData name="Baas, Marije" userId="8f9c6780-cd51-484e-9d99-f69b1eaab82c" providerId="ADAL" clId="{129B4BE1-FC04-432E-91C3-15ABB0F0010E}" dt="2024-06-26T19:43:12.174" v="99" actId="1038"/>
          <ac:picMkLst>
            <pc:docMk/>
            <pc:sldMk cId="610854087" sldId="256"/>
            <ac:picMk id="1031" creationId="{2D4FA592-87BF-CBE8-EDF2-D68795BC6E56}"/>
          </ac:picMkLst>
        </pc:picChg>
      </pc:sldChg>
      <pc:sldChg chg="addSp delSp modSp mod">
        <pc:chgData name="Baas, Marije" userId="8f9c6780-cd51-484e-9d99-f69b1eaab82c" providerId="ADAL" clId="{129B4BE1-FC04-432E-91C3-15ABB0F0010E}" dt="2024-06-26T20:01:25.534" v="119" actId="1076"/>
        <pc:sldMkLst>
          <pc:docMk/>
          <pc:sldMk cId="1557389816" sldId="309"/>
        </pc:sldMkLst>
        <pc:spChg chg="add del">
          <ac:chgData name="Baas, Marije" userId="8f9c6780-cd51-484e-9d99-f69b1eaab82c" providerId="ADAL" clId="{129B4BE1-FC04-432E-91C3-15ABB0F0010E}" dt="2024-06-26T19:50:39.559" v="114" actId="478"/>
          <ac:spMkLst>
            <pc:docMk/>
            <pc:sldMk cId="1557389816" sldId="309"/>
            <ac:spMk id="3" creationId="{92A1F25B-FDB9-D91F-5F86-979BD36C42F1}"/>
          </ac:spMkLst>
        </pc:spChg>
        <pc:picChg chg="add mod">
          <ac:chgData name="Baas, Marije" userId="8f9c6780-cd51-484e-9d99-f69b1eaab82c" providerId="ADAL" clId="{129B4BE1-FC04-432E-91C3-15ABB0F0010E}" dt="2024-06-26T20:01:25.534" v="119" actId="1076"/>
          <ac:picMkLst>
            <pc:docMk/>
            <pc:sldMk cId="1557389816" sldId="309"/>
            <ac:picMk id="6" creationId="{C5DA9ED9-26CD-FD4B-FDAE-39E2C0F15C1C}"/>
          </ac:picMkLst>
        </pc:picChg>
        <pc:picChg chg="del">
          <ac:chgData name="Baas, Marije" userId="8f9c6780-cd51-484e-9d99-f69b1eaab82c" providerId="ADAL" clId="{129B4BE1-FC04-432E-91C3-15ABB0F0010E}" dt="2024-06-26T20:01:22.129" v="118" actId="478"/>
          <ac:picMkLst>
            <pc:docMk/>
            <pc:sldMk cId="1557389816" sldId="309"/>
            <ac:picMk id="2050" creationId="{B7A8AA22-A39D-737F-2AB1-F28EF7EF8E02}"/>
          </ac:picMkLst>
        </pc:picChg>
      </pc:sldChg>
      <pc:sldChg chg="addSp delSp modSp mod">
        <pc:chgData name="Baas, Marije" userId="8f9c6780-cd51-484e-9d99-f69b1eaab82c" providerId="ADAL" clId="{129B4BE1-FC04-432E-91C3-15ABB0F0010E}" dt="2024-06-26T20:01:47.504" v="123" actId="1076"/>
        <pc:sldMkLst>
          <pc:docMk/>
          <pc:sldMk cId="3821436880" sldId="311"/>
        </pc:sldMkLst>
        <pc:spChg chg="add">
          <ac:chgData name="Baas, Marije" userId="8f9c6780-cd51-484e-9d99-f69b1eaab82c" providerId="ADAL" clId="{129B4BE1-FC04-432E-91C3-15ABB0F0010E}" dt="2024-06-26T20:01:33.704" v="121"/>
          <ac:spMkLst>
            <pc:docMk/>
            <pc:sldMk cId="3821436880" sldId="311"/>
            <ac:spMk id="3" creationId="{6E81D55C-7F5E-F4F8-0A45-7F3CDFE9F2B1}"/>
          </ac:spMkLst>
        </pc:spChg>
        <pc:picChg chg="del">
          <ac:chgData name="Baas, Marije" userId="8f9c6780-cd51-484e-9d99-f69b1eaab82c" providerId="ADAL" clId="{129B4BE1-FC04-432E-91C3-15ABB0F0010E}" dt="2024-06-26T20:01:32.754" v="120" actId="478"/>
          <ac:picMkLst>
            <pc:docMk/>
            <pc:sldMk cId="3821436880" sldId="311"/>
            <ac:picMk id="2" creationId="{8EB12839-C6A4-D155-6E81-851B7F9717B0}"/>
          </ac:picMkLst>
        </pc:picChg>
        <pc:picChg chg="add mod">
          <ac:chgData name="Baas, Marije" userId="8f9c6780-cd51-484e-9d99-f69b1eaab82c" providerId="ADAL" clId="{129B4BE1-FC04-432E-91C3-15ABB0F0010E}" dt="2024-06-26T20:01:47.504" v="123" actId="1076"/>
          <ac:picMkLst>
            <pc:docMk/>
            <pc:sldMk cId="3821436880" sldId="311"/>
            <ac:picMk id="6" creationId="{E9F723C4-C444-B1B7-A2FC-C38FB4C45002}"/>
          </ac:picMkLst>
        </pc:picChg>
      </pc:sldChg>
      <pc:sldChg chg="addSp delSp modSp mod">
        <pc:chgData name="Baas, Marije" userId="8f9c6780-cd51-484e-9d99-f69b1eaab82c" providerId="ADAL" clId="{129B4BE1-FC04-432E-91C3-15ABB0F0010E}" dt="2024-06-26T19:31:38.902" v="60" actId="14100"/>
        <pc:sldMkLst>
          <pc:docMk/>
          <pc:sldMk cId="772499980" sldId="335"/>
        </pc:sldMkLst>
        <pc:picChg chg="add del mod">
          <ac:chgData name="Baas, Marije" userId="8f9c6780-cd51-484e-9d99-f69b1eaab82c" providerId="ADAL" clId="{129B4BE1-FC04-432E-91C3-15ABB0F0010E}" dt="2024-06-26T19:31:38.902" v="60" actId="14100"/>
          <ac:picMkLst>
            <pc:docMk/>
            <pc:sldMk cId="772499980" sldId="335"/>
            <ac:picMk id="2" creationId="{00000000-0000-0000-0000-000000000000}"/>
          </ac:picMkLst>
        </pc:picChg>
      </pc:sldChg>
      <pc:sldChg chg="del">
        <pc:chgData name="Baas, Marije" userId="8f9c6780-cd51-484e-9d99-f69b1eaab82c" providerId="ADAL" clId="{129B4BE1-FC04-432E-91C3-15ABB0F0010E}" dt="2024-06-26T19:23:59.524" v="57" actId="47"/>
        <pc:sldMkLst>
          <pc:docMk/>
          <pc:sldMk cId="3007610266" sldId="345"/>
        </pc:sldMkLst>
      </pc:sldChg>
      <pc:sldChg chg="addSp delSp modSp mod modNotesTx">
        <pc:chgData name="Baas, Marije" userId="8f9c6780-cd51-484e-9d99-f69b1eaab82c" providerId="ADAL" clId="{129B4BE1-FC04-432E-91C3-15ABB0F0010E}" dt="2024-06-26T19:38:55.530" v="81" actId="20577"/>
        <pc:sldMkLst>
          <pc:docMk/>
          <pc:sldMk cId="1418321581" sldId="350"/>
        </pc:sldMkLst>
        <pc:spChg chg="add">
          <ac:chgData name="Baas, Marije" userId="8f9c6780-cd51-484e-9d99-f69b1eaab82c" providerId="ADAL" clId="{129B4BE1-FC04-432E-91C3-15ABB0F0010E}" dt="2024-06-26T19:14:24.674" v="0"/>
          <ac:spMkLst>
            <pc:docMk/>
            <pc:sldMk cId="1418321581" sldId="350"/>
            <ac:spMk id="3" creationId="{FE5F31EC-12AD-86B9-2147-FB8E3E994F31}"/>
          </ac:spMkLst>
        </pc:spChg>
        <pc:spChg chg="add del mod">
          <ac:chgData name="Baas, Marije" userId="8f9c6780-cd51-484e-9d99-f69b1eaab82c" providerId="ADAL" clId="{129B4BE1-FC04-432E-91C3-15ABB0F0010E}" dt="2024-06-26T19:14:42.204" v="49" actId="478"/>
          <ac:spMkLst>
            <pc:docMk/>
            <pc:sldMk cId="1418321581" sldId="350"/>
            <ac:spMk id="5" creationId="{3859BDFC-A7AE-49AF-8301-06DAAD73E2A1}"/>
          </ac:spMkLst>
        </pc:spChg>
        <pc:spChg chg="add del mod">
          <ac:chgData name="Baas, Marije" userId="8f9c6780-cd51-484e-9d99-f69b1eaab82c" providerId="ADAL" clId="{129B4BE1-FC04-432E-91C3-15ABB0F0010E}" dt="2024-06-26T19:15:01.994" v="51" actId="478"/>
          <ac:spMkLst>
            <pc:docMk/>
            <pc:sldMk cId="1418321581" sldId="350"/>
            <ac:spMk id="6" creationId="{21CC19FC-56BA-E2D9-54FF-34BA304FD388}"/>
          </ac:spMkLst>
        </pc:spChg>
        <pc:picChg chg="mod">
          <ac:chgData name="Baas, Marije" userId="8f9c6780-cd51-484e-9d99-f69b1eaab82c" providerId="ADAL" clId="{129B4BE1-FC04-432E-91C3-15ABB0F0010E}" dt="2024-06-26T19:14:31.544" v="2" actId="1076"/>
          <ac:picMkLst>
            <pc:docMk/>
            <pc:sldMk cId="1418321581" sldId="350"/>
            <ac:picMk id="2" creationId="{BFBBF1EC-D9FF-8367-5F0F-AB34B1EBC031}"/>
          </ac:picMkLst>
        </pc:picChg>
        <pc:picChg chg="add del mod">
          <ac:chgData name="Baas, Marije" userId="8f9c6780-cd51-484e-9d99-f69b1eaab82c" providerId="ADAL" clId="{129B4BE1-FC04-432E-91C3-15ABB0F0010E}" dt="2024-06-26T19:18:26.637" v="55" actId="478"/>
          <ac:picMkLst>
            <pc:docMk/>
            <pc:sldMk cId="1418321581" sldId="350"/>
            <ac:picMk id="7" creationId="{C0631968-F7A5-9BC7-B701-F26769D4A104}"/>
          </ac:picMkLst>
        </pc:picChg>
      </pc:sldChg>
      <pc:sldChg chg="addSp delSp modSp add mod modNotesTx">
        <pc:chgData name="Baas, Marije" userId="8f9c6780-cd51-484e-9d99-f69b1eaab82c" providerId="ADAL" clId="{129B4BE1-FC04-432E-91C3-15ABB0F0010E}" dt="2024-06-26T20:16:07.036" v="132" actId="478"/>
        <pc:sldMkLst>
          <pc:docMk/>
          <pc:sldMk cId="3548889461" sldId="351"/>
        </pc:sldMkLst>
        <pc:spChg chg="del">
          <ac:chgData name="Baas, Marije" userId="8f9c6780-cd51-484e-9d99-f69b1eaab82c" providerId="ADAL" clId="{129B4BE1-FC04-432E-91C3-15ABB0F0010E}" dt="2024-06-26T20:16:07.036" v="132" actId="478"/>
          <ac:spMkLst>
            <pc:docMk/>
            <pc:sldMk cId="3548889461" sldId="351"/>
            <ac:spMk id="27" creationId="{A579C120-96D6-FC76-CE62-474B1E763D41}"/>
          </ac:spMkLst>
        </pc:spChg>
        <pc:picChg chg="add del mod">
          <ac:chgData name="Baas, Marije" userId="8f9c6780-cd51-484e-9d99-f69b1eaab82c" providerId="ADAL" clId="{129B4BE1-FC04-432E-91C3-15ABB0F0010E}" dt="2024-06-26T20:15:37.451" v="124" actId="478"/>
          <ac:picMkLst>
            <pc:docMk/>
            <pc:sldMk cId="3548889461" sldId="351"/>
            <ac:picMk id="6" creationId="{E1AC799E-5723-37B7-24B1-EEBF987EE2EE}"/>
          </ac:picMkLst>
        </pc:picChg>
        <pc:picChg chg="add mod">
          <ac:chgData name="Baas, Marije" userId="8f9c6780-cd51-484e-9d99-f69b1eaab82c" providerId="ADAL" clId="{129B4BE1-FC04-432E-91C3-15ABB0F0010E}" dt="2024-06-26T20:16:00.091" v="131" actId="1076"/>
          <ac:picMkLst>
            <pc:docMk/>
            <pc:sldMk cId="3548889461" sldId="351"/>
            <ac:picMk id="8" creationId="{86202E99-C93F-6FD5-D175-135F11964A1F}"/>
          </ac:picMkLst>
        </pc:picChg>
        <pc:picChg chg="add del mod">
          <ac:chgData name="Baas, Marije" userId="8f9c6780-cd51-484e-9d99-f69b1eaab82c" providerId="ADAL" clId="{129B4BE1-FC04-432E-91C3-15ABB0F0010E}" dt="2024-06-26T19:34:09.878" v="65" actId="478"/>
          <ac:picMkLst>
            <pc:docMk/>
            <pc:sldMk cId="3548889461" sldId="351"/>
            <ac:picMk id="4098" creationId="{31FC8C9D-8828-93AE-631D-7BBFD542D813}"/>
          </ac:picMkLst>
        </pc:picChg>
        <pc:picChg chg="add del mod">
          <ac:chgData name="Baas, Marije" userId="8f9c6780-cd51-484e-9d99-f69b1eaab82c" providerId="ADAL" clId="{129B4BE1-FC04-432E-91C3-15ABB0F0010E}" dt="2024-06-26T19:36:44.275" v="70" actId="478"/>
          <ac:picMkLst>
            <pc:docMk/>
            <pc:sldMk cId="3548889461" sldId="351"/>
            <ac:picMk id="4099" creationId="{300D9B23-3A53-4AEF-575E-93F850572E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80A25-7AB9-4606-8486-6BD11CD4C797}" type="datetimeFigureOut">
              <a:rPr lang="nl-NL" smtClean="0"/>
              <a:t>26-6-2024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E3E07-D8EA-4BA2-8056-25BEA413497F}" type="slidenum">
              <a:rPr lang="nl-NL" smtClean="0"/>
              <a:t>‹nr.›</a:t>
            </a:fld>
            <a:endParaRPr lang="nl-NL"/>
          </a:p>
        </p:txBody>
      </p:sp>
    </p:spTree>
    <p:extLst>
      <p:ext uri="{BB962C8B-B14F-4D97-AF65-F5344CB8AC3E}">
        <p14:creationId xmlns:p14="http://schemas.microsoft.com/office/powerpoint/2010/main" val="396575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Calcificatie van de media (mediasclerose) leidt, in tegenstelling tot </a:t>
            </a:r>
            <a:r>
              <a:rPr lang="nl-NL" sz="1200" dirty="0" err="1"/>
              <a:t>intima</a:t>
            </a:r>
            <a:r>
              <a:rPr lang="nl-NL" sz="1200" dirty="0"/>
              <a:t> calcificatie, niet tot occlusie van het lumen, maar veroorzaakt wel arteriële stijfheid. Mediasclerose treedt op in de distale musculaire arteriën. De prevalentie van mediasclerose is hoog onder patiënten met diabetes mellitus (DM) en eind stadium nierfalen. Mediasclerose blijkt bij deze patiënten een sterke voorspeller te zijn voor cardiovasculaire sterfte. Mediasclerose kan worden ontdekt door het meten van enkel- arm index (EAI). Een hoge EAI (* 1,30) is suggestief voor mediasclerose</a:t>
            </a:r>
          </a:p>
          <a:p>
            <a:endParaRPr lang="nl-NL" dirty="0"/>
          </a:p>
        </p:txBody>
      </p:sp>
      <p:sp>
        <p:nvSpPr>
          <p:cNvPr id="4" name="Tijdelijke aanduiding voor dianummer 3"/>
          <p:cNvSpPr>
            <a:spLocks noGrp="1"/>
          </p:cNvSpPr>
          <p:nvPr>
            <p:ph type="sldNum" sz="quarter" idx="5"/>
          </p:nvPr>
        </p:nvSpPr>
        <p:spPr/>
        <p:txBody>
          <a:bodyPr/>
          <a:lstStyle/>
          <a:p>
            <a:fld id="{593E3E07-D8EA-4BA2-8056-25BEA413497F}" type="slidenum">
              <a:rPr lang="nl-NL" smtClean="0"/>
              <a:t>25</a:t>
            </a:fld>
            <a:endParaRPr lang="nl-NL"/>
          </a:p>
        </p:txBody>
      </p:sp>
    </p:spTree>
    <p:extLst>
      <p:ext uri="{BB962C8B-B14F-4D97-AF65-F5344CB8AC3E}">
        <p14:creationId xmlns:p14="http://schemas.microsoft.com/office/powerpoint/2010/main" val="175104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Calcificatie van de media (mediasclerose) leidt, in tegenstelling tot </a:t>
            </a:r>
            <a:r>
              <a:rPr lang="nl-NL" sz="1200" dirty="0" err="1"/>
              <a:t>intima</a:t>
            </a:r>
            <a:r>
              <a:rPr lang="nl-NL" sz="1200" dirty="0"/>
              <a:t> calcificatie, niet tot occlusie van het lumen, maar veroorzaakt wel arteriële stijfheid. Mediasclerose treedt op in de distale musculaire arteriën. De prevalentie van mediasclerose is hoog onder patiënten met diabetes mellitus (DM) en eind stadium nierfalen. Mediasclerose blijkt bij deze patiënten een sterke voorspeller te zijn voor cardiovasculaire sterfte. Mediasclerose kan worden ontdekt door het meten van enkel- arm index (EAI). Een hoge EAI (* 1,30) is suggestief voor mediasclerose</a:t>
            </a:r>
          </a:p>
          <a:p>
            <a:endParaRPr lang="nl-NL" dirty="0"/>
          </a:p>
        </p:txBody>
      </p:sp>
      <p:sp>
        <p:nvSpPr>
          <p:cNvPr id="4" name="Tijdelijke aanduiding voor dianummer 3"/>
          <p:cNvSpPr>
            <a:spLocks noGrp="1"/>
          </p:cNvSpPr>
          <p:nvPr>
            <p:ph type="sldNum" sz="quarter" idx="5"/>
          </p:nvPr>
        </p:nvSpPr>
        <p:spPr/>
        <p:txBody>
          <a:bodyPr/>
          <a:lstStyle/>
          <a:p>
            <a:fld id="{593E3E07-D8EA-4BA2-8056-25BEA413497F}" type="slidenum">
              <a:rPr lang="nl-NL" smtClean="0"/>
              <a:t>26</a:t>
            </a:fld>
            <a:endParaRPr lang="nl-NL"/>
          </a:p>
        </p:txBody>
      </p:sp>
    </p:spTree>
    <p:extLst>
      <p:ext uri="{BB962C8B-B14F-4D97-AF65-F5344CB8AC3E}">
        <p14:creationId xmlns:p14="http://schemas.microsoft.com/office/powerpoint/2010/main" val="80784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3E3E07-D8EA-4BA2-8056-25BEA413497F}" type="slidenum">
              <a:rPr lang="nl-NL" smtClean="0"/>
              <a:t>47</a:t>
            </a:fld>
            <a:endParaRPr lang="nl-NL"/>
          </a:p>
        </p:txBody>
      </p:sp>
    </p:spTree>
    <p:extLst>
      <p:ext uri="{BB962C8B-B14F-4D97-AF65-F5344CB8AC3E}">
        <p14:creationId xmlns:p14="http://schemas.microsoft.com/office/powerpoint/2010/main" val="227168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3E3E07-D8EA-4BA2-8056-25BEA413497F}" type="slidenum">
              <a:rPr lang="nl-NL" smtClean="0"/>
              <a:t>48</a:t>
            </a:fld>
            <a:endParaRPr lang="nl-NL"/>
          </a:p>
        </p:txBody>
      </p:sp>
    </p:spTree>
    <p:extLst>
      <p:ext uri="{BB962C8B-B14F-4D97-AF65-F5344CB8AC3E}">
        <p14:creationId xmlns:p14="http://schemas.microsoft.com/office/powerpoint/2010/main" val="3767537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521500" y="468000"/>
            <a:ext cx="8100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noAutofit/>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Tree>
    <p:extLst>
      <p:ext uri="{BB962C8B-B14F-4D97-AF65-F5344CB8AC3E}">
        <p14:creationId xmlns:p14="http://schemas.microsoft.com/office/powerpoint/2010/main" val="192247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788400"/>
            <a:ext cx="8100000" cy="532800"/>
          </a:xfrm>
        </p:spPr>
        <p:txBody>
          <a:bodyPr/>
          <a:lstStyle>
            <a:lvl1pPr>
              <a:defRPr baseline="0"/>
            </a:lvl1pPr>
          </a:lstStyle>
          <a:p>
            <a:r>
              <a:rPr lang="nl-NL" dirty="0"/>
              <a:t>Dank voor uw aandacht</a:t>
            </a:r>
          </a:p>
        </p:txBody>
      </p:sp>
      <p:sp>
        <p:nvSpPr>
          <p:cNvPr id="7" name="Rechthoek 6"/>
          <p:cNvSpPr/>
          <p:nvPr/>
        </p:nvSpPr>
        <p:spPr>
          <a:xfrm>
            <a:off x="0" y="4637505"/>
            <a:ext cx="9144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9" name="Groep 58"/>
          <p:cNvGrpSpPr/>
          <p:nvPr/>
        </p:nvGrpSpPr>
        <p:grpSpPr>
          <a:xfrm>
            <a:off x="7488238" y="4356100"/>
            <a:ext cx="647700" cy="928688"/>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24155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40BC4-444E-464C-870A-4D73DA8EEAEC}"/>
              </a:ext>
            </a:extLst>
          </p:cNvPr>
          <p:cNvSpPr>
            <a:spLocks noGrp="1"/>
          </p:cNvSpPr>
          <p:nvPr>
            <p:ph type="ctrTitle"/>
          </p:nvPr>
        </p:nvSpPr>
        <p:spPr>
          <a:xfrm>
            <a:off x="1143001" y="841774"/>
            <a:ext cx="6858000" cy="1790700"/>
          </a:xfrm>
        </p:spPr>
        <p:txBody>
          <a:bodyPr anchor="b"/>
          <a:lstStyle>
            <a:lvl1pPr algn="ctr">
              <a:defRPr sz="4497"/>
            </a:lvl1pPr>
          </a:lstStyle>
          <a:p>
            <a:r>
              <a:rPr lang="nl-NL"/>
              <a:t>Klik om stijl te bewerken</a:t>
            </a:r>
          </a:p>
        </p:txBody>
      </p:sp>
      <p:sp>
        <p:nvSpPr>
          <p:cNvPr id="3" name="Ondertitel 2">
            <a:extLst>
              <a:ext uri="{FF2B5EF4-FFF2-40B4-BE49-F238E27FC236}">
                <a16:creationId xmlns:a16="http://schemas.microsoft.com/office/drawing/2014/main" id="{483F3092-160A-4368-9E0C-BA0DAD7981F4}"/>
              </a:ext>
            </a:extLst>
          </p:cNvPr>
          <p:cNvSpPr>
            <a:spLocks noGrp="1"/>
          </p:cNvSpPr>
          <p:nvPr>
            <p:ph type="subTitle" idx="1"/>
          </p:nvPr>
        </p:nvSpPr>
        <p:spPr>
          <a:xfrm>
            <a:off x="1143001" y="2701529"/>
            <a:ext cx="6858000" cy="1241822"/>
          </a:xfrm>
        </p:spPr>
        <p:txBody>
          <a:bodyPr/>
          <a:lstStyle>
            <a:lvl1pPr marL="0" indent="0" algn="ctr">
              <a:buNone/>
              <a:defRPr sz="1800"/>
            </a:lvl1pPr>
            <a:lvl2pPr marL="342671" indent="0" algn="ctr">
              <a:buNone/>
              <a:defRPr sz="1500"/>
            </a:lvl2pPr>
            <a:lvl3pPr marL="685343" indent="0" algn="ctr">
              <a:buNone/>
              <a:defRPr sz="1350"/>
            </a:lvl3pPr>
            <a:lvl4pPr marL="1028015" indent="0" algn="ctr">
              <a:buNone/>
              <a:defRPr sz="1200"/>
            </a:lvl4pPr>
            <a:lvl5pPr marL="1370686" indent="0" algn="ctr">
              <a:buNone/>
              <a:defRPr sz="1200"/>
            </a:lvl5pPr>
            <a:lvl6pPr marL="1713357" indent="0" algn="ctr">
              <a:buNone/>
              <a:defRPr sz="1200"/>
            </a:lvl6pPr>
            <a:lvl7pPr marL="2056029" indent="0" algn="ctr">
              <a:buNone/>
              <a:defRPr sz="1200"/>
            </a:lvl7pPr>
            <a:lvl8pPr marL="2398700" indent="0" algn="ctr">
              <a:buNone/>
              <a:defRPr sz="1200"/>
            </a:lvl8pPr>
            <a:lvl9pPr marL="2741372"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BAC123B-62EF-4839-BFE1-DFEE7060A501}"/>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DB28A71C-4715-4FC7-B8A7-CA91945FEE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2AD7BE-2133-4195-A457-EE1286F39A90}"/>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2918110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85D8-B57C-4490-9A0C-92C94CAEA33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70F65E-8F00-431B-A216-25196C24E5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0B2015-BCF6-4C46-AAC0-74BD57E498B4}"/>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4CD3F667-3740-44AB-8E5A-F8CAC2FDD9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A7A800-46AA-4723-B79E-D10B84CDF656}"/>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2404794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77201-B241-4AEA-92EC-144D4B2B167D}"/>
              </a:ext>
            </a:extLst>
          </p:cNvPr>
          <p:cNvSpPr>
            <a:spLocks noGrp="1"/>
          </p:cNvSpPr>
          <p:nvPr>
            <p:ph type="title"/>
          </p:nvPr>
        </p:nvSpPr>
        <p:spPr>
          <a:xfrm>
            <a:off x="623888" y="1282305"/>
            <a:ext cx="7886700" cy="2139553"/>
          </a:xfrm>
        </p:spPr>
        <p:txBody>
          <a:bodyPr anchor="b"/>
          <a:lstStyle>
            <a:lvl1pPr>
              <a:defRPr sz="4497"/>
            </a:lvl1pPr>
          </a:lstStyle>
          <a:p>
            <a:r>
              <a:rPr lang="nl-NL"/>
              <a:t>Klik om stijl te bewerken</a:t>
            </a:r>
          </a:p>
        </p:txBody>
      </p:sp>
      <p:sp>
        <p:nvSpPr>
          <p:cNvPr id="3" name="Tijdelijke aanduiding voor tekst 2">
            <a:extLst>
              <a:ext uri="{FF2B5EF4-FFF2-40B4-BE49-F238E27FC236}">
                <a16:creationId xmlns:a16="http://schemas.microsoft.com/office/drawing/2014/main" id="{DF0E7FDF-3317-4EC6-944C-22D7A0DDF257}"/>
              </a:ext>
            </a:extLst>
          </p:cNvPr>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671" indent="0">
              <a:buNone/>
              <a:defRPr sz="1500">
                <a:solidFill>
                  <a:schemeClr val="tx1">
                    <a:tint val="75000"/>
                  </a:schemeClr>
                </a:solidFill>
              </a:defRPr>
            </a:lvl2pPr>
            <a:lvl3pPr marL="685343" indent="0">
              <a:buNone/>
              <a:defRPr sz="1350">
                <a:solidFill>
                  <a:schemeClr val="tx1">
                    <a:tint val="75000"/>
                  </a:schemeClr>
                </a:solidFill>
              </a:defRPr>
            </a:lvl3pPr>
            <a:lvl4pPr marL="1028015" indent="0">
              <a:buNone/>
              <a:defRPr sz="1200">
                <a:solidFill>
                  <a:schemeClr val="tx1">
                    <a:tint val="75000"/>
                  </a:schemeClr>
                </a:solidFill>
              </a:defRPr>
            </a:lvl4pPr>
            <a:lvl5pPr marL="1370686" indent="0">
              <a:buNone/>
              <a:defRPr sz="1200">
                <a:solidFill>
                  <a:schemeClr val="tx1">
                    <a:tint val="75000"/>
                  </a:schemeClr>
                </a:solidFill>
              </a:defRPr>
            </a:lvl5pPr>
            <a:lvl6pPr marL="1713357" indent="0">
              <a:buNone/>
              <a:defRPr sz="1200">
                <a:solidFill>
                  <a:schemeClr val="tx1">
                    <a:tint val="75000"/>
                  </a:schemeClr>
                </a:solidFill>
              </a:defRPr>
            </a:lvl6pPr>
            <a:lvl7pPr marL="2056029" indent="0">
              <a:buNone/>
              <a:defRPr sz="1200">
                <a:solidFill>
                  <a:schemeClr val="tx1">
                    <a:tint val="75000"/>
                  </a:schemeClr>
                </a:solidFill>
              </a:defRPr>
            </a:lvl7pPr>
            <a:lvl8pPr marL="2398700" indent="0">
              <a:buNone/>
              <a:defRPr sz="1200">
                <a:solidFill>
                  <a:schemeClr val="tx1">
                    <a:tint val="75000"/>
                  </a:schemeClr>
                </a:solidFill>
              </a:defRPr>
            </a:lvl8pPr>
            <a:lvl9pPr marL="2741372"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E106D6-D252-4798-998D-42A4051F6A2A}"/>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80BE359B-61C1-458C-99EE-4CD5050735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46FD9D-B61A-4EBA-B33F-4C3CCFC0D7D2}"/>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081316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BB579-3C4B-4CFB-BF21-5A8698E173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C5B04FA-ADA5-4533-8070-88260230975F}"/>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B2C264E-6F62-4898-8B1C-4F005465BE90}"/>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5EEA4D-9404-4904-BD97-9CC4DAF52AC9}"/>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974DBA29-6E35-439C-B572-A492FACA6F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E1E906-FFB7-4490-9F7A-43E4EBEA480A}"/>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291046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40059-D040-4FD5-8255-AB6DFBC8656F}"/>
              </a:ext>
            </a:extLst>
          </p:cNvPr>
          <p:cNvSpPr>
            <a:spLocks noGrp="1"/>
          </p:cNvSpPr>
          <p:nvPr>
            <p:ph type="title"/>
          </p:nvPr>
        </p:nvSpPr>
        <p:spPr>
          <a:xfrm>
            <a:off x="629843"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BE759CD-B9F7-4A43-B163-925DB09F7B5A}"/>
              </a:ext>
            </a:extLst>
          </p:cNvPr>
          <p:cNvSpPr>
            <a:spLocks noGrp="1"/>
          </p:cNvSpPr>
          <p:nvPr>
            <p:ph type="body" idx="1"/>
          </p:nvPr>
        </p:nvSpPr>
        <p:spPr>
          <a:xfrm>
            <a:off x="629842" y="1260872"/>
            <a:ext cx="3868341" cy="617934"/>
          </a:xfrm>
        </p:spPr>
        <p:txBody>
          <a:bodyPr anchor="b"/>
          <a:lstStyle>
            <a:lvl1pPr marL="0" indent="0">
              <a:buNone/>
              <a:defRPr sz="1800" b="1"/>
            </a:lvl1pPr>
            <a:lvl2pPr marL="342671" indent="0">
              <a:buNone/>
              <a:defRPr sz="1500" b="1"/>
            </a:lvl2pPr>
            <a:lvl3pPr marL="685343" indent="0">
              <a:buNone/>
              <a:defRPr sz="1350" b="1"/>
            </a:lvl3pPr>
            <a:lvl4pPr marL="1028015" indent="0">
              <a:buNone/>
              <a:defRPr sz="1200" b="1"/>
            </a:lvl4pPr>
            <a:lvl5pPr marL="1370686" indent="0">
              <a:buNone/>
              <a:defRPr sz="1200" b="1"/>
            </a:lvl5pPr>
            <a:lvl6pPr marL="1713357" indent="0">
              <a:buNone/>
              <a:defRPr sz="1200" b="1"/>
            </a:lvl6pPr>
            <a:lvl7pPr marL="2056029" indent="0">
              <a:buNone/>
              <a:defRPr sz="1200" b="1"/>
            </a:lvl7pPr>
            <a:lvl8pPr marL="2398700" indent="0">
              <a:buNone/>
              <a:defRPr sz="1200" b="1"/>
            </a:lvl8pPr>
            <a:lvl9pPr marL="2741372"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C108D4C-BDCF-430B-B099-A623A6081DC0}"/>
              </a:ext>
            </a:extLst>
          </p:cNvPr>
          <p:cNvSpPr>
            <a:spLocks noGrp="1"/>
          </p:cNvSpPr>
          <p:nvPr>
            <p:ph sz="half" idx="2"/>
          </p:nvPr>
        </p:nvSpPr>
        <p:spPr>
          <a:xfrm>
            <a:off x="629842" y="1878808"/>
            <a:ext cx="386834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9FFB2D-4C8F-49ED-B2FA-456FA343FB5E}"/>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671" indent="0">
              <a:buNone/>
              <a:defRPr sz="1500" b="1"/>
            </a:lvl2pPr>
            <a:lvl3pPr marL="685343" indent="0">
              <a:buNone/>
              <a:defRPr sz="1350" b="1"/>
            </a:lvl3pPr>
            <a:lvl4pPr marL="1028015" indent="0">
              <a:buNone/>
              <a:defRPr sz="1200" b="1"/>
            </a:lvl4pPr>
            <a:lvl5pPr marL="1370686" indent="0">
              <a:buNone/>
              <a:defRPr sz="1200" b="1"/>
            </a:lvl5pPr>
            <a:lvl6pPr marL="1713357" indent="0">
              <a:buNone/>
              <a:defRPr sz="1200" b="1"/>
            </a:lvl6pPr>
            <a:lvl7pPr marL="2056029" indent="0">
              <a:buNone/>
              <a:defRPr sz="1200" b="1"/>
            </a:lvl7pPr>
            <a:lvl8pPr marL="2398700" indent="0">
              <a:buNone/>
              <a:defRPr sz="1200" b="1"/>
            </a:lvl8pPr>
            <a:lvl9pPr marL="2741372"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229497-F83C-4B18-9F6B-7258716BDF17}"/>
              </a:ext>
            </a:extLst>
          </p:cNvPr>
          <p:cNvSpPr>
            <a:spLocks noGrp="1"/>
          </p:cNvSpPr>
          <p:nvPr>
            <p:ph sz="quarter" idx="4"/>
          </p:nvPr>
        </p:nvSpPr>
        <p:spPr>
          <a:xfrm>
            <a:off x="4629152" y="1878808"/>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C4B4104-7386-49C1-99A0-71DFF6F60A49}"/>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8" name="Tijdelijke aanduiding voor voettekst 7">
            <a:extLst>
              <a:ext uri="{FF2B5EF4-FFF2-40B4-BE49-F238E27FC236}">
                <a16:creationId xmlns:a16="http://schemas.microsoft.com/office/drawing/2014/main" id="{48969EFA-DB8B-4BE5-921E-5F8D8DCDDF7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FE370FB-5C80-4CB7-BEEB-2C1DB87D40EB}"/>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985513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252A4-EB13-48B4-AF41-BF6C9570125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56ED32-5C6D-4C2C-AA2F-3664B8119A9C}"/>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4" name="Tijdelijke aanduiding voor voettekst 3">
            <a:extLst>
              <a:ext uri="{FF2B5EF4-FFF2-40B4-BE49-F238E27FC236}">
                <a16:creationId xmlns:a16="http://schemas.microsoft.com/office/drawing/2014/main" id="{315800DE-DEC9-4082-903B-1450CD3908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281013-E591-4BEE-9050-7DCC16A5B935}"/>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154121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6C8526C-DB37-4612-AE51-5E94FACCCDB2}"/>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3" name="Tijdelijke aanduiding voor voettekst 2">
            <a:extLst>
              <a:ext uri="{FF2B5EF4-FFF2-40B4-BE49-F238E27FC236}">
                <a16:creationId xmlns:a16="http://schemas.microsoft.com/office/drawing/2014/main" id="{EA31C76D-FA19-492F-A24F-D24059E84FC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257EE20-6E0B-45F8-A247-ABF0E323346E}"/>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43873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57F99-DD17-496E-A53F-5F76C11AAAAD}"/>
              </a:ext>
            </a:extLst>
          </p:cNvPr>
          <p:cNvSpPr>
            <a:spLocks noGrp="1"/>
          </p:cNvSpPr>
          <p:nvPr>
            <p:ph type="title"/>
          </p:nvPr>
        </p:nvSpPr>
        <p:spPr>
          <a:xfrm>
            <a:off x="629842" y="342902"/>
            <a:ext cx="2949178" cy="1200150"/>
          </a:xfrm>
        </p:spPr>
        <p:txBody>
          <a:bodyPr anchor="b"/>
          <a:lstStyle>
            <a:lvl1pPr>
              <a:defRPr sz="2398"/>
            </a:lvl1pPr>
          </a:lstStyle>
          <a:p>
            <a:r>
              <a:rPr lang="nl-NL"/>
              <a:t>Klik om stijl te bewerken</a:t>
            </a:r>
          </a:p>
        </p:txBody>
      </p:sp>
      <p:sp>
        <p:nvSpPr>
          <p:cNvPr id="3" name="Tijdelijke aanduiding voor inhoud 2">
            <a:extLst>
              <a:ext uri="{FF2B5EF4-FFF2-40B4-BE49-F238E27FC236}">
                <a16:creationId xmlns:a16="http://schemas.microsoft.com/office/drawing/2014/main" id="{A41DAE0F-DFB0-45B4-8D54-064D44FA3ED8}"/>
              </a:ext>
            </a:extLst>
          </p:cNvPr>
          <p:cNvSpPr>
            <a:spLocks noGrp="1"/>
          </p:cNvSpPr>
          <p:nvPr>
            <p:ph idx="1"/>
          </p:nvPr>
        </p:nvSpPr>
        <p:spPr>
          <a:xfrm>
            <a:off x="3887391" y="740571"/>
            <a:ext cx="4629150" cy="3655219"/>
          </a:xfrm>
        </p:spPr>
        <p:txBody>
          <a:bodyPr/>
          <a:lstStyle>
            <a:lvl1pPr>
              <a:defRPr sz="2398"/>
            </a:lvl1pPr>
            <a:lvl2pPr>
              <a:defRPr sz="2098"/>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5D29AB-0958-41FD-9D5D-115632E64E58}"/>
              </a:ext>
            </a:extLst>
          </p:cNvPr>
          <p:cNvSpPr>
            <a:spLocks noGrp="1"/>
          </p:cNvSpPr>
          <p:nvPr>
            <p:ph type="body" sz="half" idx="2"/>
          </p:nvPr>
        </p:nvSpPr>
        <p:spPr>
          <a:xfrm>
            <a:off x="629842" y="1543051"/>
            <a:ext cx="2949178" cy="2858691"/>
          </a:xfrm>
        </p:spPr>
        <p:txBody>
          <a:bodyPr/>
          <a:lstStyle>
            <a:lvl1pPr marL="0" indent="0">
              <a:buNone/>
              <a:defRPr sz="1200"/>
            </a:lvl1pPr>
            <a:lvl2pPr marL="342671" indent="0">
              <a:buNone/>
              <a:defRPr sz="1050"/>
            </a:lvl2pPr>
            <a:lvl3pPr marL="685343" indent="0">
              <a:buNone/>
              <a:defRPr sz="900"/>
            </a:lvl3pPr>
            <a:lvl4pPr marL="1028015" indent="0">
              <a:buNone/>
              <a:defRPr sz="750"/>
            </a:lvl4pPr>
            <a:lvl5pPr marL="1370686" indent="0">
              <a:buNone/>
              <a:defRPr sz="750"/>
            </a:lvl5pPr>
            <a:lvl6pPr marL="1713357" indent="0">
              <a:buNone/>
              <a:defRPr sz="750"/>
            </a:lvl6pPr>
            <a:lvl7pPr marL="2056029" indent="0">
              <a:buNone/>
              <a:defRPr sz="750"/>
            </a:lvl7pPr>
            <a:lvl8pPr marL="2398700" indent="0">
              <a:buNone/>
              <a:defRPr sz="750"/>
            </a:lvl8pPr>
            <a:lvl9pPr marL="2741372"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38F1E6-FE9C-4B5C-8569-448FBB08432B}"/>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2F4372D5-839B-4384-A334-440F8B8DFC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69E6D2-08A1-4318-BC0A-09321D9239D5}"/>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1164016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EAFB9-CB8E-404A-B949-E8DEB8A478B2}"/>
              </a:ext>
            </a:extLst>
          </p:cNvPr>
          <p:cNvSpPr>
            <a:spLocks noGrp="1"/>
          </p:cNvSpPr>
          <p:nvPr>
            <p:ph type="title"/>
          </p:nvPr>
        </p:nvSpPr>
        <p:spPr>
          <a:xfrm>
            <a:off x="629842" y="342902"/>
            <a:ext cx="2949178" cy="1200150"/>
          </a:xfrm>
        </p:spPr>
        <p:txBody>
          <a:bodyPr anchor="b"/>
          <a:lstStyle>
            <a:lvl1pPr>
              <a:defRPr sz="2398"/>
            </a:lvl1pPr>
          </a:lstStyle>
          <a:p>
            <a:r>
              <a:rPr lang="nl-NL"/>
              <a:t>Klik om stijl te bewerken</a:t>
            </a:r>
          </a:p>
        </p:txBody>
      </p:sp>
      <p:sp>
        <p:nvSpPr>
          <p:cNvPr id="3" name="Tijdelijke aanduiding voor afbeelding 2">
            <a:extLst>
              <a:ext uri="{FF2B5EF4-FFF2-40B4-BE49-F238E27FC236}">
                <a16:creationId xmlns:a16="http://schemas.microsoft.com/office/drawing/2014/main" id="{A6D047DA-A381-4A5C-96E2-A7CDCC93463E}"/>
              </a:ext>
            </a:extLst>
          </p:cNvPr>
          <p:cNvSpPr>
            <a:spLocks noGrp="1"/>
          </p:cNvSpPr>
          <p:nvPr>
            <p:ph type="pic" idx="1"/>
          </p:nvPr>
        </p:nvSpPr>
        <p:spPr>
          <a:xfrm>
            <a:off x="3887391" y="740571"/>
            <a:ext cx="4629150" cy="3655219"/>
          </a:xfrm>
        </p:spPr>
        <p:txBody>
          <a:bodyPr/>
          <a:lstStyle>
            <a:lvl1pPr marL="0" indent="0">
              <a:buNone/>
              <a:defRPr sz="2398"/>
            </a:lvl1pPr>
            <a:lvl2pPr marL="342671" indent="0">
              <a:buNone/>
              <a:defRPr sz="2098"/>
            </a:lvl2pPr>
            <a:lvl3pPr marL="685343" indent="0">
              <a:buNone/>
              <a:defRPr sz="1800"/>
            </a:lvl3pPr>
            <a:lvl4pPr marL="1028015" indent="0">
              <a:buNone/>
              <a:defRPr sz="1500"/>
            </a:lvl4pPr>
            <a:lvl5pPr marL="1370686" indent="0">
              <a:buNone/>
              <a:defRPr sz="1500"/>
            </a:lvl5pPr>
            <a:lvl6pPr marL="1713357" indent="0">
              <a:buNone/>
              <a:defRPr sz="1500"/>
            </a:lvl6pPr>
            <a:lvl7pPr marL="2056029" indent="0">
              <a:buNone/>
              <a:defRPr sz="1500"/>
            </a:lvl7pPr>
            <a:lvl8pPr marL="2398700" indent="0">
              <a:buNone/>
              <a:defRPr sz="1500"/>
            </a:lvl8pPr>
            <a:lvl9pPr marL="2741372" indent="0">
              <a:buNone/>
              <a:defRPr sz="1500"/>
            </a:lvl9pPr>
          </a:lstStyle>
          <a:p>
            <a:endParaRPr lang="nl-NL"/>
          </a:p>
        </p:txBody>
      </p:sp>
      <p:sp>
        <p:nvSpPr>
          <p:cNvPr id="4" name="Tijdelijke aanduiding voor tekst 3">
            <a:extLst>
              <a:ext uri="{FF2B5EF4-FFF2-40B4-BE49-F238E27FC236}">
                <a16:creationId xmlns:a16="http://schemas.microsoft.com/office/drawing/2014/main" id="{D8D67A8C-4090-41F2-B722-BE37A743DB98}"/>
              </a:ext>
            </a:extLst>
          </p:cNvPr>
          <p:cNvSpPr>
            <a:spLocks noGrp="1"/>
          </p:cNvSpPr>
          <p:nvPr>
            <p:ph type="body" sz="half" idx="2"/>
          </p:nvPr>
        </p:nvSpPr>
        <p:spPr>
          <a:xfrm>
            <a:off x="629842" y="1543051"/>
            <a:ext cx="2949178" cy="2858691"/>
          </a:xfrm>
        </p:spPr>
        <p:txBody>
          <a:bodyPr/>
          <a:lstStyle>
            <a:lvl1pPr marL="0" indent="0">
              <a:buNone/>
              <a:defRPr sz="1200"/>
            </a:lvl1pPr>
            <a:lvl2pPr marL="342671" indent="0">
              <a:buNone/>
              <a:defRPr sz="1050"/>
            </a:lvl2pPr>
            <a:lvl3pPr marL="685343" indent="0">
              <a:buNone/>
              <a:defRPr sz="900"/>
            </a:lvl3pPr>
            <a:lvl4pPr marL="1028015" indent="0">
              <a:buNone/>
              <a:defRPr sz="750"/>
            </a:lvl4pPr>
            <a:lvl5pPr marL="1370686" indent="0">
              <a:buNone/>
              <a:defRPr sz="750"/>
            </a:lvl5pPr>
            <a:lvl6pPr marL="1713357" indent="0">
              <a:buNone/>
              <a:defRPr sz="750"/>
            </a:lvl6pPr>
            <a:lvl7pPr marL="2056029" indent="0">
              <a:buNone/>
              <a:defRPr sz="750"/>
            </a:lvl7pPr>
            <a:lvl8pPr marL="2398700" indent="0">
              <a:buNone/>
              <a:defRPr sz="750"/>
            </a:lvl8pPr>
            <a:lvl9pPr marL="2741372"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508D4B-DAEF-4CEE-919D-A964A6147F7B}"/>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7E38B6F5-BAF4-4099-B432-128DAF6BBD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FBB5D8-7103-4406-8B36-A954EB136A98}"/>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140829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tx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
        <p:nvSpPr>
          <p:cNvPr id="9" name="Rechthoek 8"/>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85034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80E6E-F3CB-4F84-9876-465C47A98E1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252C5B3-7951-4CE9-B973-F3A652CA782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B79674-7EA2-40FC-85E4-71BE893A45C8}"/>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2D5B15BA-6042-4237-8A1F-14FB040B03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8E81C6-C5E9-4D17-82D0-60DC58A42C4C}"/>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15916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FF5951-D897-40C1-AFA5-B06D828A3BF5}"/>
              </a:ext>
            </a:extLst>
          </p:cNvPr>
          <p:cNvSpPr>
            <a:spLocks noGrp="1"/>
          </p:cNvSpPr>
          <p:nvPr>
            <p:ph type="title" orient="vert"/>
          </p:nvPr>
        </p:nvSpPr>
        <p:spPr>
          <a:xfrm>
            <a:off x="6543676" y="273844"/>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0D4FE03-614C-4B6D-8E1A-D4700549E74F}"/>
              </a:ext>
            </a:extLst>
          </p:cNvPr>
          <p:cNvSpPr>
            <a:spLocks noGrp="1"/>
          </p:cNvSpPr>
          <p:nvPr>
            <p:ph type="body" orient="vert" idx="1"/>
          </p:nvPr>
        </p:nvSpPr>
        <p:spPr>
          <a:xfrm>
            <a:off x="628651" y="273844"/>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8D8491-4A10-4B71-92D7-DE01A86EE862}"/>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DA5FD10B-2848-4AC7-A742-F6290D42FE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2218D2-B76F-4ABD-A2F3-3383699B9F09}"/>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208977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1" y="452803"/>
            <a:ext cx="9144000" cy="211894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5"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489858" y="792787"/>
            <a:ext cx="8082644" cy="864563"/>
          </a:xfrm>
        </p:spPr>
        <p:txBody>
          <a:bodyPr anchor="b">
            <a:normAutofit/>
          </a:bodyPr>
          <a:lstStyle>
            <a:lvl1pPr algn="l">
              <a:defRPr sz="3748"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506188" y="1755323"/>
            <a:ext cx="8082644" cy="489857"/>
          </a:xfrm>
          <a:prstGeom prst="rect">
            <a:avLst/>
          </a:prstGeom>
        </p:spPr>
        <p:txBody>
          <a:bodyPr>
            <a:normAutofit/>
          </a:bodyPr>
          <a:lstStyle>
            <a:lvl1pPr marL="0" indent="0" algn="l">
              <a:buNone/>
              <a:defRPr sz="2848" b="0">
                <a:solidFill>
                  <a:schemeClr val="bg1"/>
                </a:solidFill>
                <a:latin typeface="Trebuchet MS" panose="020B0603020202020204" pitchFamily="34" charset="0"/>
              </a:defRPr>
            </a:lvl1pPr>
            <a:lvl2pPr marL="342671" indent="0" algn="ctr">
              <a:buNone/>
              <a:defRPr sz="1500"/>
            </a:lvl2pPr>
            <a:lvl3pPr marL="685343" indent="0" algn="ctr">
              <a:buNone/>
              <a:defRPr sz="1350"/>
            </a:lvl3pPr>
            <a:lvl4pPr marL="1028015" indent="0" algn="ctr">
              <a:buNone/>
              <a:defRPr sz="1200"/>
            </a:lvl4pPr>
            <a:lvl5pPr marL="1370686" indent="0" algn="ctr">
              <a:buNone/>
              <a:defRPr sz="1200"/>
            </a:lvl5pPr>
            <a:lvl6pPr marL="1713357" indent="0" algn="ctr">
              <a:buNone/>
              <a:defRPr sz="1200"/>
            </a:lvl6pPr>
            <a:lvl7pPr marL="2056029" indent="0" algn="ctr">
              <a:buNone/>
              <a:defRPr sz="1200"/>
            </a:lvl7pPr>
            <a:lvl8pPr marL="2398700" indent="0" algn="ctr">
              <a:buNone/>
              <a:defRPr sz="1200"/>
            </a:lvl8pPr>
            <a:lvl9pPr marL="2741372" indent="0" algn="ctr">
              <a:buNone/>
              <a:defRPr sz="12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34573" y="1"/>
            <a:ext cx="2672660" cy="744435"/>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1" y="2571750"/>
            <a:ext cx="9144000" cy="257175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154701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40BC4-444E-464C-870A-4D73DA8EEAEC}"/>
              </a:ext>
            </a:extLst>
          </p:cNvPr>
          <p:cNvSpPr>
            <a:spLocks noGrp="1"/>
          </p:cNvSpPr>
          <p:nvPr>
            <p:ph type="ctrTitle"/>
          </p:nvPr>
        </p:nvSpPr>
        <p:spPr>
          <a:xfrm>
            <a:off x="1143000" y="841773"/>
            <a:ext cx="6858000" cy="1790700"/>
          </a:xfrm>
        </p:spPr>
        <p:txBody>
          <a:bodyPr anchor="b"/>
          <a:lstStyle>
            <a:lvl1pPr algn="ctr">
              <a:defRPr sz="4498"/>
            </a:lvl1pPr>
          </a:lstStyle>
          <a:p>
            <a:r>
              <a:rPr lang="nl-NL"/>
              <a:t>Klik om stijl te bewerken</a:t>
            </a:r>
          </a:p>
        </p:txBody>
      </p:sp>
      <p:sp>
        <p:nvSpPr>
          <p:cNvPr id="3" name="Ondertitel 2">
            <a:extLst>
              <a:ext uri="{FF2B5EF4-FFF2-40B4-BE49-F238E27FC236}">
                <a16:creationId xmlns:a16="http://schemas.microsoft.com/office/drawing/2014/main" id="{483F3092-160A-4368-9E0C-BA0DAD7981F4}"/>
              </a:ext>
            </a:extLst>
          </p:cNvPr>
          <p:cNvSpPr>
            <a:spLocks noGrp="1"/>
          </p:cNvSpPr>
          <p:nvPr>
            <p:ph type="subTitle" idx="1"/>
          </p:nvPr>
        </p:nvSpPr>
        <p:spPr>
          <a:xfrm>
            <a:off x="1143000" y="2701529"/>
            <a:ext cx="6858000" cy="1241821"/>
          </a:xfrm>
        </p:spPr>
        <p:txBody>
          <a:bodyPr/>
          <a:lstStyle>
            <a:lvl1pPr marL="0" indent="0" algn="ctr">
              <a:buNone/>
              <a:defRPr sz="1800"/>
            </a:lvl1pPr>
            <a:lvl2pPr marL="342774" indent="0" algn="ctr">
              <a:buNone/>
              <a:defRPr sz="1500"/>
            </a:lvl2pPr>
            <a:lvl3pPr marL="685549" indent="0" algn="ctr">
              <a:buNone/>
              <a:defRPr sz="1350"/>
            </a:lvl3pPr>
            <a:lvl4pPr marL="1028323" indent="0" algn="ctr">
              <a:buNone/>
              <a:defRPr sz="1200"/>
            </a:lvl4pPr>
            <a:lvl5pPr marL="1371097" indent="0" algn="ctr">
              <a:buNone/>
              <a:defRPr sz="1200"/>
            </a:lvl5pPr>
            <a:lvl6pPr marL="1713871" indent="0" algn="ctr">
              <a:buNone/>
              <a:defRPr sz="1200"/>
            </a:lvl6pPr>
            <a:lvl7pPr marL="2056646" indent="0" algn="ctr">
              <a:buNone/>
              <a:defRPr sz="1200"/>
            </a:lvl7pPr>
            <a:lvl8pPr marL="2399420" indent="0" algn="ctr">
              <a:buNone/>
              <a:defRPr sz="1200"/>
            </a:lvl8pPr>
            <a:lvl9pPr marL="2742194"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BAC123B-62EF-4839-BFE1-DFEE7060A501}"/>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DB28A71C-4715-4FC7-B8A7-CA91945FEE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2AD7BE-2133-4195-A457-EE1286F39A90}"/>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1806177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85D8-B57C-4490-9A0C-92C94CAEA33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70F65E-8F00-431B-A216-25196C24E5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0B2015-BCF6-4C46-AAC0-74BD57E498B4}"/>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4CD3F667-3740-44AB-8E5A-F8CAC2FDD9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A7A800-46AA-4723-B79E-D10B84CDF656}"/>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327588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77201-B241-4AEA-92EC-144D4B2B167D}"/>
              </a:ext>
            </a:extLst>
          </p:cNvPr>
          <p:cNvSpPr>
            <a:spLocks noGrp="1"/>
          </p:cNvSpPr>
          <p:nvPr>
            <p:ph type="title"/>
          </p:nvPr>
        </p:nvSpPr>
        <p:spPr>
          <a:xfrm>
            <a:off x="623888" y="1282304"/>
            <a:ext cx="7886700" cy="2139553"/>
          </a:xfrm>
        </p:spPr>
        <p:txBody>
          <a:bodyPr anchor="b"/>
          <a:lstStyle>
            <a:lvl1pPr>
              <a:defRPr sz="4498"/>
            </a:lvl1pPr>
          </a:lstStyle>
          <a:p>
            <a:r>
              <a:rPr lang="nl-NL"/>
              <a:t>Klik om stijl te bewerken</a:t>
            </a:r>
          </a:p>
        </p:txBody>
      </p:sp>
      <p:sp>
        <p:nvSpPr>
          <p:cNvPr id="3" name="Tijdelijke aanduiding voor tekst 2">
            <a:extLst>
              <a:ext uri="{FF2B5EF4-FFF2-40B4-BE49-F238E27FC236}">
                <a16:creationId xmlns:a16="http://schemas.microsoft.com/office/drawing/2014/main" id="{DF0E7FDF-3317-4EC6-944C-22D7A0DDF257}"/>
              </a:ext>
            </a:extLst>
          </p:cNvPr>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774" indent="0">
              <a:buNone/>
              <a:defRPr sz="1500">
                <a:solidFill>
                  <a:schemeClr val="tx1">
                    <a:tint val="75000"/>
                  </a:schemeClr>
                </a:solidFill>
              </a:defRPr>
            </a:lvl2pPr>
            <a:lvl3pPr marL="685549" indent="0">
              <a:buNone/>
              <a:defRPr sz="1350">
                <a:solidFill>
                  <a:schemeClr val="tx1">
                    <a:tint val="75000"/>
                  </a:schemeClr>
                </a:solidFill>
              </a:defRPr>
            </a:lvl3pPr>
            <a:lvl4pPr marL="1028323" indent="0">
              <a:buNone/>
              <a:defRPr sz="1200">
                <a:solidFill>
                  <a:schemeClr val="tx1">
                    <a:tint val="75000"/>
                  </a:schemeClr>
                </a:solidFill>
              </a:defRPr>
            </a:lvl4pPr>
            <a:lvl5pPr marL="1371097" indent="0">
              <a:buNone/>
              <a:defRPr sz="1200">
                <a:solidFill>
                  <a:schemeClr val="tx1">
                    <a:tint val="75000"/>
                  </a:schemeClr>
                </a:solidFill>
              </a:defRPr>
            </a:lvl5pPr>
            <a:lvl6pPr marL="1713871" indent="0">
              <a:buNone/>
              <a:defRPr sz="1200">
                <a:solidFill>
                  <a:schemeClr val="tx1">
                    <a:tint val="75000"/>
                  </a:schemeClr>
                </a:solidFill>
              </a:defRPr>
            </a:lvl6pPr>
            <a:lvl7pPr marL="2056646" indent="0">
              <a:buNone/>
              <a:defRPr sz="1200">
                <a:solidFill>
                  <a:schemeClr val="tx1">
                    <a:tint val="75000"/>
                  </a:schemeClr>
                </a:solidFill>
              </a:defRPr>
            </a:lvl7pPr>
            <a:lvl8pPr marL="2399420" indent="0">
              <a:buNone/>
              <a:defRPr sz="1200">
                <a:solidFill>
                  <a:schemeClr val="tx1">
                    <a:tint val="75000"/>
                  </a:schemeClr>
                </a:solidFill>
              </a:defRPr>
            </a:lvl8pPr>
            <a:lvl9pPr marL="2742194"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E106D6-D252-4798-998D-42A4051F6A2A}"/>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80BE359B-61C1-458C-99EE-4CD5050735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46FD9D-B61A-4EBA-B33F-4C3CCFC0D7D2}"/>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82005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BB579-3C4B-4CFB-BF21-5A8698E173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C5B04FA-ADA5-4533-8070-88260230975F}"/>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B2C264E-6F62-4898-8B1C-4F005465BE90}"/>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5EEA4D-9404-4904-BD97-9CC4DAF52AC9}"/>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974DBA29-6E35-439C-B572-A492FACA6F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E1E906-FFB7-4490-9F7A-43E4EBEA480A}"/>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2731893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40059-D040-4FD5-8255-AB6DFBC8656F}"/>
              </a:ext>
            </a:extLst>
          </p:cNvPr>
          <p:cNvSpPr>
            <a:spLocks noGrp="1"/>
          </p:cNvSpPr>
          <p:nvPr>
            <p:ph type="title"/>
          </p:nvPr>
        </p:nvSpPr>
        <p:spPr>
          <a:xfrm>
            <a:off x="629842"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BE759CD-B9F7-4A43-B163-925DB09F7B5A}"/>
              </a:ext>
            </a:extLst>
          </p:cNvPr>
          <p:cNvSpPr>
            <a:spLocks noGrp="1"/>
          </p:cNvSpPr>
          <p:nvPr>
            <p:ph type="body" idx="1"/>
          </p:nvPr>
        </p:nvSpPr>
        <p:spPr>
          <a:xfrm>
            <a:off x="629841" y="1260872"/>
            <a:ext cx="3868341" cy="617934"/>
          </a:xfrm>
        </p:spPr>
        <p:txBody>
          <a:bodyPr anchor="b"/>
          <a:lstStyle>
            <a:lvl1pPr marL="0" indent="0">
              <a:buNone/>
              <a:defRPr sz="1800" b="1"/>
            </a:lvl1pPr>
            <a:lvl2pPr marL="342774" indent="0">
              <a:buNone/>
              <a:defRPr sz="1500" b="1"/>
            </a:lvl2pPr>
            <a:lvl3pPr marL="685549" indent="0">
              <a:buNone/>
              <a:defRPr sz="1350" b="1"/>
            </a:lvl3pPr>
            <a:lvl4pPr marL="1028323" indent="0">
              <a:buNone/>
              <a:defRPr sz="1200" b="1"/>
            </a:lvl4pPr>
            <a:lvl5pPr marL="1371097" indent="0">
              <a:buNone/>
              <a:defRPr sz="1200" b="1"/>
            </a:lvl5pPr>
            <a:lvl6pPr marL="1713871" indent="0">
              <a:buNone/>
              <a:defRPr sz="1200" b="1"/>
            </a:lvl6pPr>
            <a:lvl7pPr marL="2056646" indent="0">
              <a:buNone/>
              <a:defRPr sz="1200" b="1"/>
            </a:lvl7pPr>
            <a:lvl8pPr marL="2399420" indent="0">
              <a:buNone/>
              <a:defRPr sz="1200" b="1"/>
            </a:lvl8pPr>
            <a:lvl9pPr marL="2742194"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C108D4C-BDCF-430B-B099-A623A6081DC0}"/>
              </a:ext>
            </a:extLst>
          </p:cNvPr>
          <p:cNvSpPr>
            <a:spLocks noGrp="1"/>
          </p:cNvSpPr>
          <p:nvPr>
            <p:ph sz="half" idx="2"/>
          </p:nvPr>
        </p:nvSpPr>
        <p:spPr>
          <a:xfrm>
            <a:off x="629841" y="1878807"/>
            <a:ext cx="386834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9FFB2D-4C8F-49ED-B2FA-456FA343FB5E}"/>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774" indent="0">
              <a:buNone/>
              <a:defRPr sz="1500" b="1"/>
            </a:lvl2pPr>
            <a:lvl3pPr marL="685549" indent="0">
              <a:buNone/>
              <a:defRPr sz="1350" b="1"/>
            </a:lvl3pPr>
            <a:lvl4pPr marL="1028323" indent="0">
              <a:buNone/>
              <a:defRPr sz="1200" b="1"/>
            </a:lvl4pPr>
            <a:lvl5pPr marL="1371097" indent="0">
              <a:buNone/>
              <a:defRPr sz="1200" b="1"/>
            </a:lvl5pPr>
            <a:lvl6pPr marL="1713871" indent="0">
              <a:buNone/>
              <a:defRPr sz="1200" b="1"/>
            </a:lvl6pPr>
            <a:lvl7pPr marL="2056646" indent="0">
              <a:buNone/>
              <a:defRPr sz="1200" b="1"/>
            </a:lvl7pPr>
            <a:lvl8pPr marL="2399420" indent="0">
              <a:buNone/>
              <a:defRPr sz="1200" b="1"/>
            </a:lvl8pPr>
            <a:lvl9pPr marL="2742194"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229497-F83C-4B18-9F6B-7258716BDF17}"/>
              </a:ext>
            </a:extLst>
          </p:cNvPr>
          <p:cNvSpPr>
            <a:spLocks noGrp="1"/>
          </p:cNvSpPr>
          <p:nvPr>
            <p:ph sz="quarter" idx="4"/>
          </p:nvPr>
        </p:nvSpPr>
        <p:spPr>
          <a:xfrm>
            <a:off x="4629151" y="1878807"/>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C4B4104-7386-49C1-99A0-71DFF6F60A49}"/>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8" name="Tijdelijke aanduiding voor voettekst 7">
            <a:extLst>
              <a:ext uri="{FF2B5EF4-FFF2-40B4-BE49-F238E27FC236}">
                <a16:creationId xmlns:a16="http://schemas.microsoft.com/office/drawing/2014/main" id="{48969EFA-DB8B-4BE5-921E-5F8D8DCDDF7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FE370FB-5C80-4CB7-BEEB-2C1DB87D40EB}"/>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1122642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252A4-EB13-48B4-AF41-BF6C9570125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56ED32-5C6D-4C2C-AA2F-3664B8119A9C}"/>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4" name="Tijdelijke aanduiding voor voettekst 3">
            <a:extLst>
              <a:ext uri="{FF2B5EF4-FFF2-40B4-BE49-F238E27FC236}">
                <a16:creationId xmlns:a16="http://schemas.microsoft.com/office/drawing/2014/main" id="{315800DE-DEC9-4082-903B-1450CD3908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281013-E591-4BEE-9050-7DCC16A5B935}"/>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320721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6C8526C-DB37-4612-AE51-5E94FACCCDB2}"/>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3" name="Tijdelijke aanduiding voor voettekst 2">
            <a:extLst>
              <a:ext uri="{FF2B5EF4-FFF2-40B4-BE49-F238E27FC236}">
                <a16:creationId xmlns:a16="http://schemas.microsoft.com/office/drawing/2014/main" id="{EA31C76D-FA19-492F-A24F-D24059E84FC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257EE20-6E0B-45F8-A247-ABF0E323346E}"/>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284570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22000" y="787149"/>
            <a:ext cx="8100000" cy="533400"/>
          </a:xfrm>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0"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1"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781968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57F99-DD17-496E-A53F-5F76C11AAAAD}"/>
              </a:ext>
            </a:extLst>
          </p:cNvPr>
          <p:cNvSpPr>
            <a:spLocks noGrp="1"/>
          </p:cNvSpPr>
          <p:nvPr>
            <p:ph type="title"/>
          </p:nvPr>
        </p:nvSpPr>
        <p:spPr>
          <a:xfrm>
            <a:off x="629841" y="342901"/>
            <a:ext cx="2949178" cy="1200150"/>
          </a:xfrm>
        </p:spPr>
        <p:txBody>
          <a:bodyPr anchor="b"/>
          <a:lstStyle>
            <a:lvl1pPr>
              <a:defRPr sz="2399"/>
            </a:lvl1pPr>
          </a:lstStyle>
          <a:p>
            <a:r>
              <a:rPr lang="nl-NL"/>
              <a:t>Klik om stijl te bewerken</a:t>
            </a:r>
          </a:p>
        </p:txBody>
      </p:sp>
      <p:sp>
        <p:nvSpPr>
          <p:cNvPr id="3" name="Tijdelijke aanduiding voor inhoud 2">
            <a:extLst>
              <a:ext uri="{FF2B5EF4-FFF2-40B4-BE49-F238E27FC236}">
                <a16:creationId xmlns:a16="http://schemas.microsoft.com/office/drawing/2014/main" id="{A41DAE0F-DFB0-45B4-8D54-064D44FA3ED8}"/>
              </a:ext>
            </a:extLst>
          </p:cNvPr>
          <p:cNvSpPr>
            <a:spLocks noGrp="1"/>
          </p:cNvSpPr>
          <p:nvPr>
            <p:ph idx="1"/>
          </p:nvPr>
        </p:nvSpPr>
        <p:spPr>
          <a:xfrm>
            <a:off x="3887391" y="740569"/>
            <a:ext cx="4629150" cy="3655219"/>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5D29AB-0958-41FD-9D5D-115632E64E58}"/>
              </a:ext>
            </a:extLst>
          </p:cNvPr>
          <p:cNvSpPr>
            <a:spLocks noGrp="1"/>
          </p:cNvSpPr>
          <p:nvPr>
            <p:ph type="body" sz="half" idx="2"/>
          </p:nvPr>
        </p:nvSpPr>
        <p:spPr>
          <a:xfrm>
            <a:off x="629841" y="1543050"/>
            <a:ext cx="2949178" cy="2858691"/>
          </a:xfrm>
        </p:spPr>
        <p:txBody>
          <a:bodyPr/>
          <a:lstStyle>
            <a:lvl1pPr marL="0" indent="0">
              <a:buNone/>
              <a:defRPr sz="1200"/>
            </a:lvl1pPr>
            <a:lvl2pPr marL="342774" indent="0">
              <a:buNone/>
              <a:defRPr sz="1050"/>
            </a:lvl2pPr>
            <a:lvl3pPr marL="685549" indent="0">
              <a:buNone/>
              <a:defRPr sz="900"/>
            </a:lvl3pPr>
            <a:lvl4pPr marL="1028323" indent="0">
              <a:buNone/>
              <a:defRPr sz="750"/>
            </a:lvl4pPr>
            <a:lvl5pPr marL="1371097" indent="0">
              <a:buNone/>
              <a:defRPr sz="750"/>
            </a:lvl5pPr>
            <a:lvl6pPr marL="1713871" indent="0">
              <a:buNone/>
              <a:defRPr sz="750"/>
            </a:lvl6pPr>
            <a:lvl7pPr marL="2056646" indent="0">
              <a:buNone/>
              <a:defRPr sz="750"/>
            </a:lvl7pPr>
            <a:lvl8pPr marL="2399420" indent="0">
              <a:buNone/>
              <a:defRPr sz="750"/>
            </a:lvl8pPr>
            <a:lvl9pPr marL="2742194"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38F1E6-FE9C-4B5C-8569-448FBB08432B}"/>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2F4372D5-839B-4384-A334-440F8B8DFC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69E6D2-08A1-4318-BC0A-09321D9239D5}"/>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490984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EAFB9-CB8E-404A-B949-E8DEB8A478B2}"/>
              </a:ext>
            </a:extLst>
          </p:cNvPr>
          <p:cNvSpPr>
            <a:spLocks noGrp="1"/>
          </p:cNvSpPr>
          <p:nvPr>
            <p:ph type="title"/>
          </p:nvPr>
        </p:nvSpPr>
        <p:spPr>
          <a:xfrm>
            <a:off x="629841" y="342901"/>
            <a:ext cx="2949178" cy="1200150"/>
          </a:xfrm>
        </p:spPr>
        <p:txBody>
          <a:bodyPr anchor="b"/>
          <a:lstStyle>
            <a:lvl1pPr>
              <a:defRPr sz="2399"/>
            </a:lvl1pPr>
          </a:lstStyle>
          <a:p>
            <a:r>
              <a:rPr lang="nl-NL"/>
              <a:t>Klik om stijl te bewerken</a:t>
            </a:r>
          </a:p>
        </p:txBody>
      </p:sp>
      <p:sp>
        <p:nvSpPr>
          <p:cNvPr id="3" name="Tijdelijke aanduiding voor afbeelding 2">
            <a:extLst>
              <a:ext uri="{FF2B5EF4-FFF2-40B4-BE49-F238E27FC236}">
                <a16:creationId xmlns:a16="http://schemas.microsoft.com/office/drawing/2014/main" id="{A6D047DA-A381-4A5C-96E2-A7CDCC93463E}"/>
              </a:ext>
            </a:extLst>
          </p:cNvPr>
          <p:cNvSpPr>
            <a:spLocks noGrp="1"/>
          </p:cNvSpPr>
          <p:nvPr>
            <p:ph type="pic" idx="1"/>
          </p:nvPr>
        </p:nvSpPr>
        <p:spPr>
          <a:xfrm>
            <a:off x="3887391" y="740569"/>
            <a:ext cx="4629150" cy="3655219"/>
          </a:xfrm>
        </p:spPr>
        <p:txBody>
          <a:bodyPr/>
          <a:lstStyle>
            <a:lvl1pPr marL="0" indent="0">
              <a:buNone/>
              <a:defRPr sz="2399"/>
            </a:lvl1pPr>
            <a:lvl2pPr marL="342774" indent="0">
              <a:buNone/>
              <a:defRPr sz="2099"/>
            </a:lvl2pPr>
            <a:lvl3pPr marL="685549" indent="0">
              <a:buNone/>
              <a:defRPr sz="1800"/>
            </a:lvl3pPr>
            <a:lvl4pPr marL="1028323" indent="0">
              <a:buNone/>
              <a:defRPr sz="1500"/>
            </a:lvl4pPr>
            <a:lvl5pPr marL="1371097" indent="0">
              <a:buNone/>
              <a:defRPr sz="1500"/>
            </a:lvl5pPr>
            <a:lvl6pPr marL="1713871" indent="0">
              <a:buNone/>
              <a:defRPr sz="1500"/>
            </a:lvl6pPr>
            <a:lvl7pPr marL="2056646" indent="0">
              <a:buNone/>
              <a:defRPr sz="1500"/>
            </a:lvl7pPr>
            <a:lvl8pPr marL="2399420" indent="0">
              <a:buNone/>
              <a:defRPr sz="1500"/>
            </a:lvl8pPr>
            <a:lvl9pPr marL="2742194" indent="0">
              <a:buNone/>
              <a:defRPr sz="1500"/>
            </a:lvl9pPr>
          </a:lstStyle>
          <a:p>
            <a:endParaRPr lang="nl-NL"/>
          </a:p>
        </p:txBody>
      </p:sp>
      <p:sp>
        <p:nvSpPr>
          <p:cNvPr id="4" name="Tijdelijke aanduiding voor tekst 3">
            <a:extLst>
              <a:ext uri="{FF2B5EF4-FFF2-40B4-BE49-F238E27FC236}">
                <a16:creationId xmlns:a16="http://schemas.microsoft.com/office/drawing/2014/main" id="{D8D67A8C-4090-41F2-B722-BE37A743DB98}"/>
              </a:ext>
            </a:extLst>
          </p:cNvPr>
          <p:cNvSpPr>
            <a:spLocks noGrp="1"/>
          </p:cNvSpPr>
          <p:nvPr>
            <p:ph type="body" sz="half" idx="2"/>
          </p:nvPr>
        </p:nvSpPr>
        <p:spPr>
          <a:xfrm>
            <a:off x="629841" y="1543050"/>
            <a:ext cx="2949178" cy="2858691"/>
          </a:xfrm>
        </p:spPr>
        <p:txBody>
          <a:bodyPr/>
          <a:lstStyle>
            <a:lvl1pPr marL="0" indent="0">
              <a:buNone/>
              <a:defRPr sz="1200"/>
            </a:lvl1pPr>
            <a:lvl2pPr marL="342774" indent="0">
              <a:buNone/>
              <a:defRPr sz="1050"/>
            </a:lvl2pPr>
            <a:lvl3pPr marL="685549" indent="0">
              <a:buNone/>
              <a:defRPr sz="900"/>
            </a:lvl3pPr>
            <a:lvl4pPr marL="1028323" indent="0">
              <a:buNone/>
              <a:defRPr sz="750"/>
            </a:lvl4pPr>
            <a:lvl5pPr marL="1371097" indent="0">
              <a:buNone/>
              <a:defRPr sz="750"/>
            </a:lvl5pPr>
            <a:lvl6pPr marL="1713871" indent="0">
              <a:buNone/>
              <a:defRPr sz="750"/>
            </a:lvl6pPr>
            <a:lvl7pPr marL="2056646" indent="0">
              <a:buNone/>
              <a:defRPr sz="750"/>
            </a:lvl7pPr>
            <a:lvl8pPr marL="2399420" indent="0">
              <a:buNone/>
              <a:defRPr sz="750"/>
            </a:lvl8pPr>
            <a:lvl9pPr marL="2742194"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508D4B-DAEF-4CEE-919D-A964A6147F7B}"/>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7E38B6F5-BAF4-4099-B432-128DAF6BBD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FBB5D8-7103-4406-8B36-A954EB136A98}"/>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859764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80E6E-F3CB-4F84-9876-465C47A98E1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252C5B3-7951-4CE9-B973-F3A652CA782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B79674-7EA2-40FC-85E4-71BE893A45C8}"/>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2D5B15BA-6042-4237-8A1F-14FB040B03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8E81C6-C5E9-4D17-82D0-60DC58A42C4C}"/>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210644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FF5951-D897-40C1-AFA5-B06D828A3BF5}"/>
              </a:ext>
            </a:extLst>
          </p:cNvPr>
          <p:cNvSpPr>
            <a:spLocks noGrp="1"/>
          </p:cNvSpPr>
          <p:nvPr>
            <p:ph type="title" orient="vert"/>
          </p:nvPr>
        </p:nvSpPr>
        <p:spPr>
          <a:xfrm>
            <a:off x="6543675" y="273843"/>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0D4FE03-614C-4B6D-8E1A-D4700549E74F}"/>
              </a:ext>
            </a:extLst>
          </p:cNvPr>
          <p:cNvSpPr>
            <a:spLocks noGrp="1"/>
          </p:cNvSpPr>
          <p:nvPr>
            <p:ph type="body" orient="vert" idx="1"/>
          </p:nvPr>
        </p:nvSpPr>
        <p:spPr>
          <a:xfrm>
            <a:off x="628650" y="273843"/>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8D8491-4A10-4B71-92D7-DE01A86EE862}"/>
              </a:ext>
            </a:extLst>
          </p:cNvPr>
          <p:cNvSpPr>
            <a:spLocks noGrp="1"/>
          </p:cNvSpPr>
          <p:nvPr>
            <p:ph type="dt" sz="half" idx="10"/>
          </p:nvPr>
        </p:nvSpPr>
        <p:spPr/>
        <p:txBody>
          <a:body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DA5FD10B-2848-4AC7-A742-F6290D42FE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2218D2-B76F-4ABD-A2F3-3383699B9F09}"/>
              </a:ext>
            </a:extLst>
          </p:cNvPr>
          <p:cNvSpPr>
            <a:spLocks noGrp="1"/>
          </p:cNvSpPr>
          <p:nvPr>
            <p:ph type="sldNum" sz="quarter" idx="12"/>
          </p:nvPr>
        </p:nvSpPr>
        <p:spPr/>
        <p:txBody>
          <a:bodyPr/>
          <a:lstStyle/>
          <a:p>
            <a:fld id="{0F53DB4B-C03C-424A-9464-5F6EE9D8B352}" type="slidenum">
              <a:rPr lang="nl-NL" smtClean="0"/>
              <a:t>‹nr.›</a:t>
            </a:fld>
            <a:endParaRPr lang="nl-NL"/>
          </a:p>
        </p:txBody>
      </p:sp>
    </p:spTree>
    <p:extLst>
      <p:ext uri="{BB962C8B-B14F-4D97-AF65-F5344CB8AC3E}">
        <p14:creationId xmlns:p14="http://schemas.microsoft.com/office/powerpoint/2010/main" val="3163634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452804"/>
            <a:ext cx="9144000" cy="2118946"/>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5"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489858" y="792786"/>
            <a:ext cx="8082643" cy="864563"/>
          </a:xfrm>
        </p:spPr>
        <p:txBody>
          <a:bodyPr anchor="b">
            <a:normAutofit/>
          </a:bodyPr>
          <a:lstStyle>
            <a:lvl1pPr algn="l">
              <a:defRPr sz="3749"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506187" y="1755322"/>
            <a:ext cx="8082643" cy="489857"/>
          </a:xfrm>
          <a:prstGeom prst="rect">
            <a:avLst/>
          </a:prstGeom>
        </p:spPr>
        <p:txBody>
          <a:bodyPr>
            <a:normAutofit/>
          </a:bodyPr>
          <a:lstStyle>
            <a:lvl1pPr marL="0" indent="0" algn="l">
              <a:buNone/>
              <a:defRPr sz="2849" b="0">
                <a:solidFill>
                  <a:schemeClr val="bg1"/>
                </a:solidFill>
                <a:latin typeface="Trebuchet MS" panose="020B0603020202020204" pitchFamily="34" charset="0"/>
              </a:defRPr>
            </a:lvl1pPr>
            <a:lvl2pPr marL="342774" indent="0" algn="ctr">
              <a:buNone/>
              <a:defRPr sz="1500"/>
            </a:lvl2pPr>
            <a:lvl3pPr marL="685549" indent="0" algn="ctr">
              <a:buNone/>
              <a:defRPr sz="1350"/>
            </a:lvl3pPr>
            <a:lvl4pPr marL="1028323" indent="0" algn="ctr">
              <a:buNone/>
              <a:defRPr sz="1200"/>
            </a:lvl4pPr>
            <a:lvl5pPr marL="1371097" indent="0" algn="ctr">
              <a:buNone/>
              <a:defRPr sz="1200"/>
            </a:lvl5pPr>
            <a:lvl6pPr marL="1713871" indent="0" algn="ctr">
              <a:buNone/>
              <a:defRPr sz="1200"/>
            </a:lvl6pPr>
            <a:lvl7pPr marL="2056646" indent="0" algn="ctr">
              <a:buNone/>
              <a:defRPr sz="1200"/>
            </a:lvl7pPr>
            <a:lvl8pPr marL="2399420" indent="0" algn="ctr">
              <a:buNone/>
              <a:defRPr sz="1200"/>
            </a:lvl8pPr>
            <a:lvl9pPr marL="2742194" indent="0" algn="ctr">
              <a:buNone/>
              <a:defRPr sz="12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34572" y="0"/>
            <a:ext cx="2672660" cy="744435"/>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2571750"/>
            <a:ext cx="9144000" cy="257175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213786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dirty="0"/>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522000" y="1526001"/>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80855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784800"/>
            <a:ext cx="8100000" cy="532800"/>
          </a:xfrm>
        </p:spPr>
        <p:txBody>
          <a:bodyPr/>
          <a:lstStyle/>
          <a:p>
            <a:r>
              <a:rPr lang="nl-NL"/>
              <a:t>Klik om stijl te bewerken</a:t>
            </a:r>
            <a:endParaRPr lang="nl-NL" dirty="0"/>
          </a:p>
        </p:txBody>
      </p:sp>
      <p:sp>
        <p:nvSpPr>
          <p:cNvPr id="9" name="Tijdelijke aanduiding voor grafiek 8"/>
          <p:cNvSpPr>
            <a:spLocks noGrp="1"/>
          </p:cNvSpPr>
          <p:nvPr>
            <p:ph type="chart" sz="quarter" idx="13"/>
          </p:nvPr>
        </p:nvSpPr>
        <p:spPr>
          <a:xfrm>
            <a:off x="4647600" y="1526400"/>
            <a:ext cx="3974900" cy="28260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527182"/>
            <a:ext cx="40392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1526400"/>
            <a:ext cx="40392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526400"/>
            <a:ext cx="3974900" cy="28260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2"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10" name="Titel 1"/>
          <p:cNvSpPr>
            <a:spLocks noGrp="1"/>
          </p:cNvSpPr>
          <p:nvPr>
            <p:ph type="title"/>
          </p:nvPr>
        </p:nvSpPr>
        <p:spPr>
          <a:xfrm>
            <a:off x="522000" y="784800"/>
            <a:ext cx="8100000" cy="532800"/>
          </a:xfrm>
        </p:spPr>
        <p:txBody>
          <a:bodyPr/>
          <a:lstStyle/>
          <a:p>
            <a:r>
              <a:rPr lang="nl-NL"/>
              <a:t>Klik om stijl te bewerken</a:t>
            </a:r>
            <a:endParaRPr lang="nl-NL" dirty="0"/>
          </a:p>
        </p:txBody>
      </p:sp>
    </p:spTree>
    <p:extLst>
      <p:ext uri="{BB962C8B-B14F-4D97-AF65-F5344CB8AC3E}">
        <p14:creationId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1526400"/>
            <a:ext cx="8101000" cy="2826000"/>
          </a:xfrm>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8" name="Titel 1"/>
          <p:cNvSpPr>
            <a:spLocks noGrp="1"/>
          </p:cNvSpPr>
          <p:nvPr>
            <p:ph type="title"/>
          </p:nvPr>
        </p:nvSpPr>
        <p:spPr>
          <a:xfrm>
            <a:off x="522000" y="784800"/>
            <a:ext cx="8100000" cy="532800"/>
          </a:xfrm>
        </p:spPr>
        <p:txBody>
          <a:bodyPr/>
          <a:lstStyle/>
          <a:p>
            <a:r>
              <a:rPr lang="nl-NL"/>
              <a:t>Klik om stijl te bewerken</a:t>
            </a:r>
            <a:endParaRPr lang="nl-NL" dirty="0"/>
          </a:p>
        </p:txBody>
      </p:sp>
    </p:spTree>
    <p:extLst>
      <p:ext uri="{BB962C8B-B14F-4D97-AF65-F5344CB8AC3E}">
        <p14:creationId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444698"/>
            <a:ext cx="8101000" cy="3909600"/>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9144000" cy="51434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p:nvGrpSpPr>
        <p:grpSpPr>
          <a:xfrm>
            <a:off x="5867400" y="4698206"/>
            <a:ext cx="2427288" cy="226220"/>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782946"/>
            <a:ext cx="81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1525378"/>
            <a:ext cx="8100000" cy="3152632"/>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5"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7" name="Rechthoek 6"/>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522000" y="4680000"/>
            <a:ext cx="8100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164000" y="4811400"/>
            <a:ext cx="1148400" cy="1422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2FB2A5-F277-4897-A5D3-BD2BFFB24B9A}"/>
              </a:ext>
            </a:extLst>
          </p:cNvPr>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E81809-CC6C-4FB1-B0D5-864290B573BB}"/>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D3C50A-CA01-497F-B24A-EAA8798E8611}"/>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AE00000E-3CE4-4CAC-AF06-3FDF59403658}"/>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34D9B7E-D435-4046-BF37-FC4FD8305B4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3DB4B-C03C-424A-9464-5F6EE9D8B352}" type="slidenum">
              <a:rPr lang="nl-NL" smtClean="0"/>
              <a:t>‹nr.›</a:t>
            </a:fld>
            <a:endParaRPr lang="nl-NL"/>
          </a:p>
        </p:txBody>
      </p:sp>
    </p:spTree>
    <p:extLst>
      <p:ext uri="{BB962C8B-B14F-4D97-AF65-F5344CB8AC3E}">
        <p14:creationId xmlns:p14="http://schemas.microsoft.com/office/powerpoint/2010/main" val="15601783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685343" rtl="0" eaLnBrk="1" latinLnBrk="0" hangingPunct="1">
        <a:lnSpc>
          <a:spcPct val="90000"/>
        </a:lnSpc>
        <a:spcBef>
          <a:spcPct val="0"/>
        </a:spcBef>
        <a:buNone/>
        <a:defRPr sz="3298" kern="1200">
          <a:solidFill>
            <a:schemeClr val="tx1"/>
          </a:solidFill>
          <a:latin typeface="+mj-lt"/>
          <a:ea typeface="+mj-ea"/>
          <a:cs typeface="+mj-cs"/>
        </a:defRPr>
      </a:lvl1pPr>
    </p:titleStyle>
    <p:bodyStyle>
      <a:lvl1pPr marL="171335" indent="-171335" algn="l" defTabSz="685343" rtl="0" eaLnBrk="1" latinLnBrk="0" hangingPunct="1">
        <a:lnSpc>
          <a:spcPct val="90000"/>
        </a:lnSpc>
        <a:spcBef>
          <a:spcPts val="750"/>
        </a:spcBef>
        <a:buFont typeface="Arial" panose="020B0604020202020204" pitchFamily="34" charset="0"/>
        <a:buChar char="•"/>
        <a:defRPr sz="2098" kern="1200">
          <a:solidFill>
            <a:schemeClr val="tx1"/>
          </a:solidFill>
          <a:latin typeface="+mn-lt"/>
          <a:ea typeface="+mn-ea"/>
          <a:cs typeface="+mn-cs"/>
        </a:defRPr>
      </a:lvl1pPr>
      <a:lvl2pPr marL="514007" indent="-171335" algn="l" defTabSz="68534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79" indent="-171335" algn="l" defTabSz="68534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350" indent="-171335" algn="l" defTabSz="6853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022" indent="-171335" algn="l" defTabSz="6853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4693" indent="-171335" algn="l" defTabSz="6853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365" indent="-171335" algn="l" defTabSz="6853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036" indent="-171335" algn="l" defTabSz="6853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2707" indent="-171335" algn="l" defTabSz="6853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343" rtl="0" eaLnBrk="1" latinLnBrk="0" hangingPunct="1">
        <a:defRPr sz="1350" kern="1200">
          <a:solidFill>
            <a:schemeClr val="tx1"/>
          </a:solidFill>
          <a:latin typeface="+mn-lt"/>
          <a:ea typeface="+mn-ea"/>
          <a:cs typeface="+mn-cs"/>
        </a:defRPr>
      </a:lvl1pPr>
      <a:lvl2pPr marL="342671" algn="l" defTabSz="685343" rtl="0" eaLnBrk="1" latinLnBrk="0" hangingPunct="1">
        <a:defRPr sz="1350" kern="1200">
          <a:solidFill>
            <a:schemeClr val="tx1"/>
          </a:solidFill>
          <a:latin typeface="+mn-lt"/>
          <a:ea typeface="+mn-ea"/>
          <a:cs typeface="+mn-cs"/>
        </a:defRPr>
      </a:lvl2pPr>
      <a:lvl3pPr marL="685343" algn="l" defTabSz="685343" rtl="0" eaLnBrk="1" latinLnBrk="0" hangingPunct="1">
        <a:defRPr sz="1350" kern="1200">
          <a:solidFill>
            <a:schemeClr val="tx1"/>
          </a:solidFill>
          <a:latin typeface="+mn-lt"/>
          <a:ea typeface="+mn-ea"/>
          <a:cs typeface="+mn-cs"/>
        </a:defRPr>
      </a:lvl3pPr>
      <a:lvl4pPr marL="1028015" algn="l" defTabSz="685343" rtl="0" eaLnBrk="1" latinLnBrk="0" hangingPunct="1">
        <a:defRPr sz="1350" kern="1200">
          <a:solidFill>
            <a:schemeClr val="tx1"/>
          </a:solidFill>
          <a:latin typeface="+mn-lt"/>
          <a:ea typeface="+mn-ea"/>
          <a:cs typeface="+mn-cs"/>
        </a:defRPr>
      </a:lvl4pPr>
      <a:lvl5pPr marL="1370686" algn="l" defTabSz="685343" rtl="0" eaLnBrk="1" latinLnBrk="0" hangingPunct="1">
        <a:defRPr sz="1350" kern="1200">
          <a:solidFill>
            <a:schemeClr val="tx1"/>
          </a:solidFill>
          <a:latin typeface="+mn-lt"/>
          <a:ea typeface="+mn-ea"/>
          <a:cs typeface="+mn-cs"/>
        </a:defRPr>
      </a:lvl5pPr>
      <a:lvl6pPr marL="1713357" algn="l" defTabSz="685343" rtl="0" eaLnBrk="1" latinLnBrk="0" hangingPunct="1">
        <a:defRPr sz="1350" kern="1200">
          <a:solidFill>
            <a:schemeClr val="tx1"/>
          </a:solidFill>
          <a:latin typeface="+mn-lt"/>
          <a:ea typeface="+mn-ea"/>
          <a:cs typeface="+mn-cs"/>
        </a:defRPr>
      </a:lvl6pPr>
      <a:lvl7pPr marL="2056029" algn="l" defTabSz="685343" rtl="0" eaLnBrk="1" latinLnBrk="0" hangingPunct="1">
        <a:defRPr sz="1350" kern="1200">
          <a:solidFill>
            <a:schemeClr val="tx1"/>
          </a:solidFill>
          <a:latin typeface="+mn-lt"/>
          <a:ea typeface="+mn-ea"/>
          <a:cs typeface="+mn-cs"/>
        </a:defRPr>
      </a:lvl7pPr>
      <a:lvl8pPr marL="2398700" algn="l" defTabSz="685343" rtl="0" eaLnBrk="1" latinLnBrk="0" hangingPunct="1">
        <a:defRPr sz="1350" kern="1200">
          <a:solidFill>
            <a:schemeClr val="tx1"/>
          </a:solidFill>
          <a:latin typeface="+mn-lt"/>
          <a:ea typeface="+mn-ea"/>
          <a:cs typeface="+mn-cs"/>
        </a:defRPr>
      </a:lvl8pPr>
      <a:lvl9pPr marL="2741372" algn="l" defTabSz="68534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2FB2A5-F277-4897-A5D3-BD2BFFB24B9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E81809-CC6C-4FB1-B0D5-864290B573B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D3C50A-CA01-497F-B24A-EAA8798E861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716EDA-AB28-4C1B-95B0-F346D1C9FD3E}"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AE00000E-3CE4-4CAC-AF06-3FDF5940365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34D9B7E-D435-4046-BF37-FC4FD8305B4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3DB4B-C03C-424A-9464-5F6EE9D8B352}" type="slidenum">
              <a:rPr lang="nl-NL" smtClean="0"/>
              <a:t>‹nr.›</a:t>
            </a:fld>
            <a:endParaRPr lang="nl-NL"/>
          </a:p>
        </p:txBody>
      </p:sp>
    </p:spTree>
    <p:extLst>
      <p:ext uri="{BB962C8B-B14F-4D97-AF65-F5344CB8AC3E}">
        <p14:creationId xmlns:p14="http://schemas.microsoft.com/office/powerpoint/2010/main" val="36957792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68554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87" indent="-171387" algn="l" defTabSz="685549"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61" indent="-171387" algn="l" defTabSz="6855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36" indent="-171387" algn="l" defTabSz="6855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10" indent="-171387" algn="l" defTabSz="6855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484" indent="-171387" algn="l" defTabSz="6855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259" indent="-171387" algn="l" defTabSz="6855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033" indent="-171387" algn="l" defTabSz="6855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807" indent="-171387" algn="l" defTabSz="6855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581" indent="-171387" algn="l" defTabSz="6855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549" rtl="0" eaLnBrk="1" latinLnBrk="0" hangingPunct="1">
        <a:defRPr sz="1350" kern="1200">
          <a:solidFill>
            <a:schemeClr val="tx1"/>
          </a:solidFill>
          <a:latin typeface="+mn-lt"/>
          <a:ea typeface="+mn-ea"/>
          <a:cs typeface="+mn-cs"/>
        </a:defRPr>
      </a:lvl1pPr>
      <a:lvl2pPr marL="342774" algn="l" defTabSz="685549" rtl="0" eaLnBrk="1" latinLnBrk="0" hangingPunct="1">
        <a:defRPr sz="1350" kern="1200">
          <a:solidFill>
            <a:schemeClr val="tx1"/>
          </a:solidFill>
          <a:latin typeface="+mn-lt"/>
          <a:ea typeface="+mn-ea"/>
          <a:cs typeface="+mn-cs"/>
        </a:defRPr>
      </a:lvl2pPr>
      <a:lvl3pPr marL="685549" algn="l" defTabSz="685549" rtl="0" eaLnBrk="1" latinLnBrk="0" hangingPunct="1">
        <a:defRPr sz="1350" kern="1200">
          <a:solidFill>
            <a:schemeClr val="tx1"/>
          </a:solidFill>
          <a:latin typeface="+mn-lt"/>
          <a:ea typeface="+mn-ea"/>
          <a:cs typeface="+mn-cs"/>
        </a:defRPr>
      </a:lvl3pPr>
      <a:lvl4pPr marL="1028323" algn="l" defTabSz="685549" rtl="0" eaLnBrk="1" latinLnBrk="0" hangingPunct="1">
        <a:defRPr sz="1350" kern="1200">
          <a:solidFill>
            <a:schemeClr val="tx1"/>
          </a:solidFill>
          <a:latin typeface="+mn-lt"/>
          <a:ea typeface="+mn-ea"/>
          <a:cs typeface="+mn-cs"/>
        </a:defRPr>
      </a:lvl4pPr>
      <a:lvl5pPr marL="1371097" algn="l" defTabSz="685549" rtl="0" eaLnBrk="1" latinLnBrk="0" hangingPunct="1">
        <a:defRPr sz="1350" kern="1200">
          <a:solidFill>
            <a:schemeClr val="tx1"/>
          </a:solidFill>
          <a:latin typeface="+mn-lt"/>
          <a:ea typeface="+mn-ea"/>
          <a:cs typeface="+mn-cs"/>
        </a:defRPr>
      </a:lvl5pPr>
      <a:lvl6pPr marL="1713871" algn="l" defTabSz="685549" rtl="0" eaLnBrk="1" latinLnBrk="0" hangingPunct="1">
        <a:defRPr sz="1350" kern="1200">
          <a:solidFill>
            <a:schemeClr val="tx1"/>
          </a:solidFill>
          <a:latin typeface="+mn-lt"/>
          <a:ea typeface="+mn-ea"/>
          <a:cs typeface="+mn-cs"/>
        </a:defRPr>
      </a:lvl6pPr>
      <a:lvl7pPr marL="2056646" algn="l" defTabSz="685549" rtl="0" eaLnBrk="1" latinLnBrk="0" hangingPunct="1">
        <a:defRPr sz="1350" kern="1200">
          <a:solidFill>
            <a:schemeClr val="tx1"/>
          </a:solidFill>
          <a:latin typeface="+mn-lt"/>
          <a:ea typeface="+mn-ea"/>
          <a:cs typeface="+mn-cs"/>
        </a:defRPr>
      </a:lvl7pPr>
      <a:lvl8pPr marL="2399420" algn="l" defTabSz="685549" rtl="0" eaLnBrk="1" latinLnBrk="0" hangingPunct="1">
        <a:defRPr sz="1350" kern="1200">
          <a:solidFill>
            <a:schemeClr val="tx1"/>
          </a:solidFill>
          <a:latin typeface="+mn-lt"/>
          <a:ea typeface="+mn-ea"/>
          <a:cs typeface="+mn-cs"/>
        </a:defRPr>
      </a:lvl8pPr>
      <a:lvl9pPr marL="2742194" algn="l" defTabSz="6855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png"/><Relationship Id="rId7"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10.png"/><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png"/><Relationship Id="rId7"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10.png"/><Relationship Id="rId4" Type="http://schemas.openxmlformats.org/officeDocument/2006/relationships/image" Target="../media/image11.jpeg"/><Relationship Id="rId9" Type="http://schemas.openxmlformats.org/officeDocument/2006/relationships/image" Target="../media/image50.png"/></Relationships>
</file>

<file path=ppt/slides/_rels/slide5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png"/><Relationship Id="rId7"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51.png"/><Relationship Id="rId4" Type="http://schemas.openxmlformats.org/officeDocument/2006/relationships/image" Target="../media/image11.jpeg"/><Relationship Id="rId9" Type="http://schemas.openxmlformats.org/officeDocument/2006/relationships/image" Target="../media/image50.png"/></Relationships>
</file>

<file path=ppt/slides/_rels/slide5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png"/><Relationship Id="rId7"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2.png"/><Relationship Id="rId5" Type="http://schemas.openxmlformats.org/officeDocument/2006/relationships/image" Target="../media/image10.png"/><Relationship Id="rId10" Type="http://schemas.openxmlformats.org/officeDocument/2006/relationships/image" Target="../media/image51.png"/><Relationship Id="rId4" Type="http://schemas.openxmlformats.org/officeDocument/2006/relationships/image" Target="../media/image11.jpeg"/><Relationship Id="rId9" Type="http://schemas.openxmlformats.org/officeDocument/2006/relationships/image" Target="../media/image50.png"/></Relationships>
</file>

<file path=ppt/slides/_rels/slide5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www.nvn.nl/" TargetMode="External"/><Relationship Id="rId7" Type="http://schemas.openxmlformats.org/officeDocument/2006/relationships/image" Target="../media/image53.png"/><Relationship Id="rId2" Type="http://schemas.openxmlformats.org/officeDocument/2006/relationships/image" Target="../media/image5.emf"/><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hyperlink" Target="http://www.dvn.nl/" TargetMode="External"/><Relationship Id="rId4" Type="http://schemas.openxmlformats.org/officeDocument/2006/relationships/hyperlink" Target="http://www.harteraad.nl/" TargetMode="External"/><Relationship Id="rId9"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6483302" y="291873"/>
            <a:ext cx="2375333" cy="1407273"/>
          </a:xfrm>
          <a:prstGeom prst="rect">
            <a:avLst/>
          </a:prstGeom>
        </p:spPr>
      </p:pic>
      <p:pic>
        <p:nvPicPr>
          <p:cNvPr id="2" name="Afbeelding 1"/>
          <p:cNvPicPr>
            <a:picLocks noChangeAspect="1"/>
          </p:cNvPicPr>
          <p:nvPr/>
        </p:nvPicPr>
        <p:blipFill>
          <a:blip r:embed="rId4"/>
          <a:stretch>
            <a:fillRect/>
          </a:stretch>
        </p:blipFill>
        <p:spPr>
          <a:xfrm>
            <a:off x="2859651" y="291873"/>
            <a:ext cx="5998984" cy="1871634"/>
          </a:xfrm>
          <a:prstGeom prst="rect">
            <a:avLst/>
          </a:prstGeom>
        </p:spPr>
      </p:pic>
      <p:sp>
        <p:nvSpPr>
          <p:cNvPr id="6" name="Tekstvak 5">
            <a:extLst>
              <a:ext uri="{FF2B5EF4-FFF2-40B4-BE49-F238E27FC236}">
                <a16:creationId xmlns:a16="http://schemas.microsoft.com/office/drawing/2014/main" id="{A141954D-58D5-43A1-A70C-18345974C77B}"/>
              </a:ext>
            </a:extLst>
          </p:cNvPr>
          <p:cNvSpPr txBox="1"/>
          <p:nvPr/>
        </p:nvSpPr>
        <p:spPr>
          <a:xfrm>
            <a:off x="465826" y="3305313"/>
            <a:ext cx="8404286" cy="1523494"/>
          </a:xfrm>
          <a:prstGeom prst="rect">
            <a:avLst/>
          </a:prstGeom>
          <a:noFill/>
        </p:spPr>
        <p:txBody>
          <a:bodyPr wrap="square" rtlCol="0">
            <a:spAutoFit/>
          </a:bodyPr>
          <a:lstStyle/>
          <a:p>
            <a:pPr marL="0" marR="0" lvl="0" indent="0" defTabSz="685389" eaLnBrk="1" fontAlgn="auto" latinLnBrk="0" hangingPunct="1">
              <a:lnSpc>
                <a:spcPct val="100000"/>
              </a:lnSpc>
              <a:spcBef>
                <a:spcPts val="0"/>
              </a:spcBef>
              <a:spcAft>
                <a:spcPts val="0"/>
              </a:spcAft>
              <a:buClrTx/>
              <a:buSzTx/>
              <a:buFontTx/>
              <a:buNone/>
              <a:tabLst/>
              <a:defRPr/>
            </a:pPr>
            <a:r>
              <a:rPr kumimoji="0" lang="nl-NL" sz="4650" b="1" i="0" u="none" strike="noStrike" kern="0" cap="none" spc="0" normalizeH="0" baseline="0" noProof="0" dirty="0">
                <a:ln>
                  <a:noFill/>
                </a:ln>
                <a:solidFill>
                  <a:srgbClr val="253796"/>
                </a:solidFill>
                <a:effectLst/>
                <a:uLnTx/>
                <a:uFillTx/>
              </a:rPr>
              <a:t>Slagaderverkalking bij chronische ziekten</a:t>
            </a:r>
            <a:endParaRPr kumimoji="0" lang="nl-NL" sz="4650" b="1" i="1" u="none" strike="noStrike" kern="0" cap="none" spc="0" normalizeH="0" baseline="0" noProof="0" dirty="0">
              <a:ln>
                <a:noFill/>
              </a:ln>
              <a:solidFill>
                <a:srgbClr val="253796"/>
              </a:solidFill>
              <a:effectLst/>
              <a:uLnTx/>
              <a:uFillTx/>
            </a:endParaRPr>
          </a:p>
        </p:txBody>
      </p:sp>
      <p:sp>
        <p:nvSpPr>
          <p:cNvPr id="7" name="Tekstvak 6">
            <a:extLst>
              <a:ext uri="{FF2B5EF4-FFF2-40B4-BE49-F238E27FC236}">
                <a16:creationId xmlns:a16="http://schemas.microsoft.com/office/drawing/2014/main" id="{A141954D-58D5-43A1-A70C-18345974C77B}"/>
              </a:ext>
            </a:extLst>
          </p:cNvPr>
          <p:cNvSpPr txBox="1"/>
          <p:nvPr/>
        </p:nvSpPr>
        <p:spPr>
          <a:xfrm>
            <a:off x="465826" y="2881976"/>
            <a:ext cx="7285028" cy="600164"/>
          </a:xfrm>
          <a:prstGeom prst="rect">
            <a:avLst/>
          </a:prstGeom>
          <a:noFill/>
        </p:spPr>
        <p:txBody>
          <a:bodyPr wrap="square" rtlCol="0">
            <a:spAutoFit/>
          </a:bodyPr>
          <a:lstStyle/>
          <a:p>
            <a:pPr marL="0" marR="0" lvl="0" indent="0" defTabSz="685389" eaLnBrk="1" fontAlgn="auto" latinLnBrk="0" hangingPunct="1">
              <a:lnSpc>
                <a:spcPct val="100000"/>
              </a:lnSpc>
              <a:spcBef>
                <a:spcPts val="0"/>
              </a:spcBef>
              <a:spcAft>
                <a:spcPts val="0"/>
              </a:spcAft>
              <a:buClrTx/>
              <a:buSzTx/>
              <a:buFontTx/>
              <a:buNone/>
              <a:tabLst/>
              <a:defRPr/>
            </a:pPr>
            <a:r>
              <a:rPr kumimoji="0" lang="nl-NL" sz="3300" b="1" i="0" u="none" strike="noStrike" kern="0" cap="none" spc="0" normalizeH="0" baseline="0" noProof="0" dirty="0">
                <a:ln>
                  <a:noFill/>
                </a:ln>
                <a:solidFill>
                  <a:srgbClr val="46B9EB"/>
                </a:solidFill>
                <a:effectLst/>
                <a:uLnTx/>
                <a:uFillTx/>
              </a:rPr>
              <a:t>Webinar</a:t>
            </a:r>
          </a:p>
        </p:txBody>
      </p:sp>
    </p:spTree>
    <p:extLst>
      <p:ext uri="{BB962C8B-B14F-4D97-AF65-F5344CB8AC3E}">
        <p14:creationId xmlns:p14="http://schemas.microsoft.com/office/powerpoint/2010/main" val="85658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Wat is slagaderverkalking?</a:t>
            </a:r>
          </a:p>
        </p:txBody>
      </p:sp>
      <p:pic>
        <p:nvPicPr>
          <p:cNvPr id="3074" name="Picture 2" descr="Coronary Artery Disease – Cardiology Healthcare of South Florida">
            <a:extLst>
              <a:ext uri="{FF2B5EF4-FFF2-40B4-BE49-F238E27FC236}">
                <a16:creationId xmlns:a16="http://schemas.microsoft.com/office/drawing/2014/main" id="{430C699D-34C0-2CE6-C1BC-935B25D20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46" y="1047750"/>
            <a:ext cx="3309366" cy="330936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31F0083-FD2D-6F98-D8CD-42EF536946F6}"/>
              </a:ext>
            </a:extLst>
          </p:cNvPr>
          <p:cNvSpPr txBox="1"/>
          <p:nvPr/>
        </p:nvSpPr>
        <p:spPr>
          <a:xfrm>
            <a:off x="4572000" y="1353312"/>
            <a:ext cx="2908092" cy="461665"/>
          </a:xfrm>
          <a:prstGeom prst="rect">
            <a:avLst/>
          </a:prstGeom>
          <a:solidFill>
            <a:schemeClr val="tx2"/>
          </a:solidFill>
        </p:spPr>
        <p:txBody>
          <a:bodyPr wrap="square" rtlCol="0">
            <a:spAutoFit/>
          </a:bodyPr>
          <a:lstStyle/>
          <a:p>
            <a:r>
              <a:rPr lang="nl-NL" sz="2400" b="1" dirty="0">
                <a:solidFill>
                  <a:schemeClr val="bg1"/>
                </a:solidFill>
              </a:rPr>
              <a:t>Gezond bloedvat</a:t>
            </a:r>
          </a:p>
        </p:txBody>
      </p:sp>
      <p:sp>
        <p:nvSpPr>
          <p:cNvPr id="6" name="Tekstvak 5">
            <a:extLst>
              <a:ext uri="{FF2B5EF4-FFF2-40B4-BE49-F238E27FC236}">
                <a16:creationId xmlns:a16="http://schemas.microsoft.com/office/drawing/2014/main" id="{DB57CF6A-B35E-2C60-C72A-A8E0C8C65FFF}"/>
              </a:ext>
            </a:extLst>
          </p:cNvPr>
          <p:cNvSpPr txBox="1"/>
          <p:nvPr/>
        </p:nvSpPr>
        <p:spPr>
          <a:xfrm>
            <a:off x="4572000" y="2386060"/>
            <a:ext cx="2908092" cy="461665"/>
          </a:xfrm>
          <a:prstGeom prst="rect">
            <a:avLst/>
          </a:prstGeom>
          <a:solidFill>
            <a:schemeClr val="tx2"/>
          </a:solidFill>
        </p:spPr>
        <p:txBody>
          <a:bodyPr wrap="square" rtlCol="0">
            <a:spAutoFit/>
          </a:bodyPr>
          <a:lstStyle/>
          <a:p>
            <a:r>
              <a:rPr lang="nl-NL" sz="2400" b="1" dirty="0">
                <a:solidFill>
                  <a:schemeClr val="bg1"/>
                </a:solidFill>
              </a:rPr>
              <a:t>Slagadervernauwing</a:t>
            </a:r>
          </a:p>
        </p:txBody>
      </p:sp>
      <p:sp>
        <p:nvSpPr>
          <p:cNvPr id="7" name="Tekstvak 6">
            <a:extLst>
              <a:ext uri="{FF2B5EF4-FFF2-40B4-BE49-F238E27FC236}">
                <a16:creationId xmlns:a16="http://schemas.microsoft.com/office/drawing/2014/main" id="{ABA7D994-13EB-840F-203A-9361D49FF84F}"/>
              </a:ext>
            </a:extLst>
          </p:cNvPr>
          <p:cNvSpPr txBox="1"/>
          <p:nvPr/>
        </p:nvSpPr>
        <p:spPr>
          <a:xfrm>
            <a:off x="4596384" y="3440668"/>
            <a:ext cx="2883708" cy="461665"/>
          </a:xfrm>
          <a:prstGeom prst="rect">
            <a:avLst/>
          </a:prstGeom>
          <a:solidFill>
            <a:schemeClr val="tx2"/>
          </a:solidFill>
        </p:spPr>
        <p:txBody>
          <a:bodyPr wrap="square" rtlCol="0">
            <a:spAutoFit/>
          </a:bodyPr>
          <a:lstStyle/>
          <a:p>
            <a:r>
              <a:rPr lang="nl-NL" sz="2400" b="1" dirty="0">
                <a:solidFill>
                  <a:schemeClr val="bg1"/>
                </a:solidFill>
              </a:rPr>
              <a:t>Slagaderverstopping</a:t>
            </a:r>
          </a:p>
        </p:txBody>
      </p:sp>
    </p:spTree>
    <p:extLst>
      <p:ext uri="{BB962C8B-B14F-4D97-AF65-F5344CB8AC3E}">
        <p14:creationId xmlns:p14="http://schemas.microsoft.com/office/powerpoint/2010/main" val="90894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Wat is slagaderverkalking?</a:t>
            </a:r>
          </a:p>
        </p:txBody>
      </p:sp>
      <p:grpSp>
        <p:nvGrpSpPr>
          <p:cNvPr id="5" name="Groep 4">
            <a:extLst>
              <a:ext uri="{FF2B5EF4-FFF2-40B4-BE49-F238E27FC236}">
                <a16:creationId xmlns:a16="http://schemas.microsoft.com/office/drawing/2014/main" id="{85E3883A-1717-D606-0184-38D85E7725CA}"/>
              </a:ext>
            </a:extLst>
          </p:cNvPr>
          <p:cNvGrpSpPr/>
          <p:nvPr/>
        </p:nvGrpSpPr>
        <p:grpSpPr>
          <a:xfrm>
            <a:off x="1297100" y="1528030"/>
            <a:ext cx="5846064" cy="1812769"/>
            <a:chOff x="2231136" y="1550744"/>
            <a:chExt cx="6254496" cy="2054294"/>
          </a:xfrm>
        </p:grpSpPr>
        <p:pic>
          <p:nvPicPr>
            <p:cNvPr id="2" name="Picture 2">
              <a:extLst>
                <a:ext uri="{FF2B5EF4-FFF2-40B4-BE49-F238E27FC236}">
                  <a16:creationId xmlns:a16="http://schemas.microsoft.com/office/drawing/2014/main" id="{37DC17FE-CECC-9F3E-E986-46113221064A}"/>
                </a:ext>
              </a:extLst>
            </p:cNvPr>
            <p:cNvPicPr>
              <a:picLocks noChangeAspect="1" noChangeArrowheads="1"/>
            </p:cNvPicPr>
            <p:nvPr/>
          </p:nvPicPr>
          <p:blipFill rotWithShape="1">
            <a:blip r:embed="rId2" cstate="print"/>
            <a:srcRect b="15339"/>
            <a:stretch/>
          </p:blipFill>
          <p:spPr bwMode="auto">
            <a:xfrm>
              <a:off x="2231136" y="1550744"/>
              <a:ext cx="5613556" cy="2054294"/>
            </a:xfrm>
            <a:prstGeom prst="rect">
              <a:avLst/>
            </a:prstGeom>
            <a:noFill/>
            <a:ln w="9525">
              <a:noFill/>
              <a:miter lim="800000"/>
              <a:headEnd/>
              <a:tailEnd/>
            </a:ln>
          </p:spPr>
        </p:pic>
        <p:pic>
          <p:nvPicPr>
            <p:cNvPr id="3" name="Picture 3">
              <a:extLst>
                <a:ext uri="{FF2B5EF4-FFF2-40B4-BE49-F238E27FC236}">
                  <a16:creationId xmlns:a16="http://schemas.microsoft.com/office/drawing/2014/main" id="{42F158A5-B79D-BB67-244F-E732E99AC8E5}"/>
                </a:ext>
              </a:extLst>
            </p:cNvPr>
            <p:cNvPicPr>
              <a:picLocks noChangeAspect="1" noChangeArrowheads="1"/>
            </p:cNvPicPr>
            <p:nvPr/>
          </p:nvPicPr>
          <p:blipFill>
            <a:blip r:embed="rId3" cstate="print"/>
            <a:srcRect l="17777"/>
            <a:stretch>
              <a:fillRect/>
            </a:stretch>
          </p:blipFill>
          <p:spPr bwMode="auto">
            <a:xfrm>
              <a:off x="7438344" y="1581223"/>
              <a:ext cx="1047288" cy="2023814"/>
            </a:xfrm>
            <a:prstGeom prst="rect">
              <a:avLst/>
            </a:prstGeom>
            <a:noFill/>
            <a:ln w="9525">
              <a:noFill/>
              <a:miter lim="800000"/>
              <a:headEnd/>
              <a:tailEnd/>
            </a:ln>
          </p:spPr>
        </p:pic>
      </p:grpSp>
      <p:sp>
        <p:nvSpPr>
          <p:cNvPr id="6" name="Tekstvak 5">
            <a:extLst>
              <a:ext uri="{FF2B5EF4-FFF2-40B4-BE49-F238E27FC236}">
                <a16:creationId xmlns:a16="http://schemas.microsoft.com/office/drawing/2014/main" id="{5E3E274C-CE92-C6EC-EBA0-57DBB366CD08}"/>
              </a:ext>
            </a:extLst>
          </p:cNvPr>
          <p:cNvSpPr txBox="1"/>
          <p:nvPr/>
        </p:nvSpPr>
        <p:spPr>
          <a:xfrm>
            <a:off x="1298869" y="3641088"/>
            <a:ext cx="969264" cy="584775"/>
          </a:xfrm>
          <a:prstGeom prst="rect">
            <a:avLst/>
          </a:prstGeom>
          <a:noFill/>
        </p:spPr>
        <p:txBody>
          <a:bodyPr wrap="square" rtlCol="0">
            <a:spAutoFit/>
          </a:bodyPr>
          <a:lstStyle/>
          <a:p>
            <a:r>
              <a:rPr lang="nl-NL" sz="1600" dirty="0"/>
              <a:t>Gezond bloedvat</a:t>
            </a:r>
          </a:p>
        </p:txBody>
      </p:sp>
      <p:sp>
        <p:nvSpPr>
          <p:cNvPr id="7" name="Tekstvak 6">
            <a:extLst>
              <a:ext uri="{FF2B5EF4-FFF2-40B4-BE49-F238E27FC236}">
                <a16:creationId xmlns:a16="http://schemas.microsoft.com/office/drawing/2014/main" id="{3CDBED0C-4169-263A-631D-9D2391DBED20}"/>
              </a:ext>
            </a:extLst>
          </p:cNvPr>
          <p:cNvSpPr txBox="1"/>
          <p:nvPr/>
        </p:nvSpPr>
        <p:spPr>
          <a:xfrm>
            <a:off x="2585564" y="3641088"/>
            <a:ext cx="1710767" cy="584775"/>
          </a:xfrm>
          <a:prstGeom prst="rect">
            <a:avLst/>
          </a:prstGeom>
          <a:noFill/>
        </p:spPr>
        <p:txBody>
          <a:bodyPr wrap="square" rtlCol="0">
            <a:spAutoFit/>
          </a:bodyPr>
          <a:lstStyle/>
          <a:p>
            <a:r>
              <a:rPr lang="nl-NL" sz="1600" dirty="0"/>
              <a:t>Beginnende slagaderverkalking</a:t>
            </a:r>
          </a:p>
        </p:txBody>
      </p:sp>
      <p:sp>
        <p:nvSpPr>
          <p:cNvPr id="8" name="Tekstvak 7">
            <a:extLst>
              <a:ext uri="{FF2B5EF4-FFF2-40B4-BE49-F238E27FC236}">
                <a16:creationId xmlns:a16="http://schemas.microsoft.com/office/drawing/2014/main" id="{646DD6B7-2929-CEE8-5867-78E4810BB2DC}"/>
              </a:ext>
            </a:extLst>
          </p:cNvPr>
          <p:cNvSpPr txBox="1"/>
          <p:nvPr/>
        </p:nvSpPr>
        <p:spPr>
          <a:xfrm>
            <a:off x="4546687" y="3641088"/>
            <a:ext cx="1761836" cy="584775"/>
          </a:xfrm>
          <a:prstGeom prst="rect">
            <a:avLst/>
          </a:prstGeom>
          <a:noFill/>
        </p:spPr>
        <p:txBody>
          <a:bodyPr wrap="square" rtlCol="0">
            <a:spAutoFit/>
          </a:bodyPr>
          <a:lstStyle/>
          <a:p>
            <a:r>
              <a:rPr lang="nl-NL" sz="1600" dirty="0"/>
              <a:t>Slagaderverkalking met vernauwing</a:t>
            </a:r>
          </a:p>
        </p:txBody>
      </p:sp>
      <p:sp>
        <p:nvSpPr>
          <p:cNvPr id="9" name="Tekstvak 8">
            <a:extLst>
              <a:ext uri="{FF2B5EF4-FFF2-40B4-BE49-F238E27FC236}">
                <a16:creationId xmlns:a16="http://schemas.microsoft.com/office/drawing/2014/main" id="{C0809924-505D-59BE-A992-5C37CC5C47FE}"/>
              </a:ext>
            </a:extLst>
          </p:cNvPr>
          <p:cNvSpPr txBox="1"/>
          <p:nvPr/>
        </p:nvSpPr>
        <p:spPr>
          <a:xfrm>
            <a:off x="6308523" y="3641088"/>
            <a:ext cx="1417810" cy="830997"/>
          </a:xfrm>
          <a:prstGeom prst="rect">
            <a:avLst/>
          </a:prstGeom>
          <a:noFill/>
        </p:spPr>
        <p:txBody>
          <a:bodyPr wrap="square" rtlCol="0">
            <a:spAutoFit/>
          </a:bodyPr>
          <a:lstStyle/>
          <a:p>
            <a:r>
              <a:rPr lang="nl-NL" sz="1600" dirty="0"/>
              <a:t>Acute afsluiting bloedvat</a:t>
            </a:r>
            <a:endParaRPr lang="nl-NL" sz="1200" dirty="0"/>
          </a:p>
        </p:txBody>
      </p:sp>
      <p:cxnSp>
        <p:nvCxnSpPr>
          <p:cNvPr id="11" name="Rechte verbindingslijn met pijl 10">
            <a:extLst>
              <a:ext uri="{FF2B5EF4-FFF2-40B4-BE49-F238E27FC236}">
                <a16:creationId xmlns:a16="http://schemas.microsoft.com/office/drawing/2014/main" id="{8F8A21F2-AF80-0E73-43FE-BD65422E6078}"/>
              </a:ext>
            </a:extLst>
          </p:cNvPr>
          <p:cNvCxnSpPr/>
          <p:nvPr/>
        </p:nvCxnSpPr>
        <p:spPr>
          <a:xfrm>
            <a:off x="1394636" y="3484847"/>
            <a:ext cx="682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B42013E7-DDE0-5B5C-B260-96C54CD904D1}"/>
              </a:ext>
            </a:extLst>
          </p:cNvPr>
          <p:cNvCxnSpPr/>
          <p:nvPr/>
        </p:nvCxnSpPr>
        <p:spPr>
          <a:xfrm>
            <a:off x="2205404" y="3490943"/>
            <a:ext cx="682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FA6177A7-C9F2-B699-BAAE-5B76141352DD}"/>
              </a:ext>
            </a:extLst>
          </p:cNvPr>
          <p:cNvCxnSpPr/>
          <p:nvPr/>
        </p:nvCxnSpPr>
        <p:spPr>
          <a:xfrm>
            <a:off x="3046652" y="3478751"/>
            <a:ext cx="682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3F3BF8C1-3892-B5F9-4229-5D434709DB0B}"/>
              </a:ext>
            </a:extLst>
          </p:cNvPr>
          <p:cNvCxnSpPr/>
          <p:nvPr/>
        </p:nvCxnSpPr>
        <p:spPr>
          <a:xfrm>
            <a:off x="3857420" y="3484847"/>
            <a:ext cx="682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93F2F82E-8154-8E6E-BC26-E48ABFCB3161}"/>
              </a:ext>
            </a:extLst>
          </p:cNvPr>
          <p:cNvCxnSpPr/>
          <p:nvPr/>
        </p:nvCxnSpPr>
        <p:spPr>
          <a:xfrm>
            <a:off x="4680380" y="3478751"/>
            <a:ext cx="682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7B0E647A-E6BE-041A-F8A4-2C5F681CA86C}"/>
              </a:ext>
            </a:extLst>
          </p:cNvPr>
          <p:cNvCxnSpPr/>
          <p:nvPr/>
        </p:nvCxnSpPr>
        <p:spPr>
          <a:xfrm>
            <a:off x="5491148" y="3484847"/>
            <a:ext cx="682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4FA22A09-9609-1C4C-2395-EB701AEF0962}"/>
              </a:ext>
            </a:extLst>
          </p:cNvPr>
          <p:cNvSpPr txBox="1"/>
          <p:nvPr/>
        </p:nvSpPr>
        <p:spPr>
          <a:xfrm>
            <a:off x="1297100" y="4180907"/>
            <a:ext cx="908304" cy="338554"/>
          </a:xfrm>
          <a:prstGeom prst="rect">
            <a:avLst/>
          </a:prstGeom>
          <a:noFill/>
        </p:spPr>
        <p:txBody>
          <a:bodyPr wrap="square" rtlCol="0">
            <a:spAutoFit/>
          </a:bodyPr>
          <a:lstStyle/>
          <a:p>
            <a:r>
              <a:rPr lang="nl-NL" sz="1600" dirty="0"/>
              <a:t>10 jaar</a:t>
            </a:r>
          </a:p>
        </p:txBody>
      </p:sp>
      <p:sp>
        <p:nvSpPr>
          <p:cNvPr id="20" name="Tekstvak 19">
            <a:extLst>
              <a:ext uri="{FF2B5EF4-FFF2-40B4-BE49-F238E27FC236}">
                <a16:creationId xmlns:a16="http://schemas.microsoft.com/office/drawing/2014/main" id="{14E458A5-860B-5220-FC95-6F5CB070E1AF}"/>
              </a:ext>
            </a:extLst>
          </p:cNvPr>
          <p:cNvSpPr txBox="1"/>
          <p:nvPr/>
        </p:nvSpPr>
        <p:spPr>
          <a:xfrm>
            <a:off x="2585564" y="4180907"/>
            <a:ext cx="1064591" cy="338554"/>
          </a:xfrm>
          <a:prstGeom prst="rect">
            <a:avLst/>
          </a:prstGeom>
          <a:noFill/>
        </p:spPr>
        <p:txBody>
          <a:bodyPr wrap="square" rtlCol="0">
            <a:spAutoFit/>
          </a:bodyPr>
          <a:lstStyle/>
          <a:p>
            <a:r>
              <a:rPr lang="nl-NL" sz="1600" dirty="0"/>
              <a:t>20-30 jaar</a:t>
            </a:r>
          </a:p>
        </p:txBody>
      </p:sp>
      <p:sp>
        <p:nvSpPr>
          <p:cNvPr id="21" name="Tekstvak 20">
            <a:extLst>
              <a:ext uri="{FF2B5EF4-FFF2-40B4-BE49-F238E27FC236}">
                <a16:creationId xmlns:a16="http://schemas.microsoft.com/office/drawing/2014/main" id="{B6D63CD5-BE86-17E3-499C-8DE291E39C02}"/>
              </a:ext>
            </a:extLst>
          </p:cNvPr>
          <p:cNvSpPr txBox="1"/>
          <p:nvPr/>
        </p:nvSpPr>
        <p:spPr>
          <a:xfrm>
            <a:off x="4546687" y="4183717"/>
            <a:ext cx="1064591" cy="338554"/>
          </a:xfrm>
          <a:prstGeom prst="rect">
            <a:avLst/>
          </a:prstGeom>
          <a:noFill/>
        </p:spPr>
        <p:txBody>
          <a:bodyPr wrap="square" rtlCol="0">
            <a:spAutoFit/>
          </a:bodyPr>
          <a:lstStyle/>
          <a:p>
            <a:r>
              <a:rPr lang="nl-NL" sz="1600" dirty="0"/>
              <a:t>50-60 jaar</a:t>
            </a:r>
          </a:p>
        </p:txBody>
      </p:sp>
      <p:sp>
        <p:nvSpPr>
          <p:cNvPr id="22" name="Tekstvak 21">
            <a:extLst>
              <a:ext uri="{FF2B5EF4-FFF2-40B4-BE49-F238E27FC236}">
                <a16:creationId xmlns:a16="http://schemas.microsoft.com/office/drawing/2014/main" id="{FFACE51C-50FA-DC9E-5CD3-2D5E15B24A2A}"/>
              </a:ext>
            </a:extLst>
          </p:cNvPr>
          <p:cNvSpPr txBox="1"/>
          <p:nvPr/>
        </p:nvSpPr>
        <p:spPr>
          <a:xfrm>
            <a:off x="1250890" y="978274"/>
            <a:ext cx="969264" cy="584775"/>
          </a:xfrm>
          <a:prstGeom prst="rect">
            <a:avLst/>
          </a:prstGeom>
          <a:noFill/>
        </p:spPr>
        <p:txBody>
          <a:bodyPr wrap="square" rtlCol="0">
            <a:spAutoFit/>
          </a:bodyPr>
          <a:lstStyle/>
          <a:p>
            <a:r>
              <a:rPr lang="nl-NL" sz="1600" dirty="0"/>
              <a:t>Geen klachten</a:t>
            </a:r>
          </a:p>
        </p:txBody>
      </p:sp>
      <p:sp>
        <p:nvSpPr>
          <p:cNvPr id="23" name="Tekstvak 22">
            <a:extLst>
              <a:ext uri="{FF2B5EF4-FFF2-40B4-BE49-F238E27FC236}">
                <a16:creationId xmlns:a16="http://schemas.microsoft.com/office/drawing/2014/main" id="{1CD02CA7-19B1-38A7-DD56-865FCBD25710}"/>
              </a:ext>
            </a:extLst>
          </p:cNvPr>
          <p:cNvSpPr txBox="1"/>
          <p:nvPr/>
        </p:nvSpPr>
        <p:spPr>
          <a:xfrm>
            <a:off x="2659110" y="978274"/>
            <a:ext cx="917498" cy="584775"/>
          </a:xfrm>
          <a:prstGeom prst="rect">
            <a:avLst/>
          </a:prstGeom>
          <a:noFill/>
        </p:spPr>
        <p:txBody>
          <a:bodyPr wrap="square" rtlCol="0">
            <a:spAutoFit/>
          </a:bodyPr>
          <a:lstStyle/>
          <a:p>
            <a:r>
              <a:rPr lang="nl-NL" sz="1600" dirty="0"/>
              <a:t>Geen klachten</a:t>
            </a:r>
          </a:p>
        </p:txBody>
      </p:sp>
      <p:sp>
        <p:nvSpPr>
          <p:cNvPr id="24" name="Tekstvak 23">
            <a:extLst>
              <a:ext uri="{FF2B5EF4-FFF2-40B4-BE49-F238E27FC236}">
                <a16:creationId xmlns:a16="http://schemas.microsoft.com/office/drawing/2014/main" id="{726913C2-69F5-0330-75C7-46910934C72E}"/>
              </a:ext>
            </a:extLst>
          </p:cNvPr>
          <p:cNvSpPr txBox="1"/>
          <p:nvPr/>
        </p:nvSpPr>
        <p:spPr>
          <a:xfrm>
            <a:off x="4587424" y="991068"/>
            <a:ext cx="1195796" cy="584775"/>
          </a:xfrm>
          <a:prstGeom prst="rect">
            <a:avLst/>
          </a:prstGeom>
          <a:noFill/>
        </p:spPr>
        <p:txBody>
          <a:bodyPr wrap="square" rtlCol="0">
            <a:spAutoFit/>
          </a:bodyPr>
          <a:lstStyle/>
          <a:p>
            <a:r>
              <a:rPr lang="nl-NL" sz="1600" dirty="0"/>
              <a:t>Pijn bij inspanning</a:t>
            </a:r>
          </a:p>
        </p:txBody>
      </p:sp>
      <p:sp>
        <p:nvSpPr>
          <p:cNvPr id="29" name="Tekstvak 28">
            <a:extLst>
              <a:ext uri="{FF2B5EF4-FFF2-40B4-BE49-F238E27FC236}">
                <a16:creationId xmlns:a16="http://schemas.microsoft.com/office/drawing/2014/main" id="{640B06D6-782B-F23E-0B30-53A28B7300FB}"/>
              </a:ext>
            </a:extLst>
          </p:cNvPr>
          <p:cNvSpPr txBox="1"/>
          <p:nvPr/>
        </p:nvSpPr>
        <p:spPr>
          <a:xfrm>
            <a:off x="6263006" y="732052"/>
            <a:ext cx="1540864" cy="830997"/>
          </a:xfrm>
          <a:prstGeom prst="rect">
            <a:avLst/>
          </a:prstGeom>
          <a:noFill/>
        </p:spPr>
        <p:txBody>
          <a:bodyPr wrap="square" rtlCol="0">
            <a:spAutoFit/>
          </a:bodyPr>
          <a:lstStyle/>
          <a:p>
            <a:r>
              <a:rPr lang="nl-NL" sz="1600" dirty="0"/>
              <a:t>Hartinfarct</a:t>
            </a:r>
          </a:p>
          <a:p>
            <a:r>
              <a:rPr lang="nl-NL" sz="1600" dirty="0"/>
              <a:t>Herseninfarct</a:t>
            </a:r>
          </a:p>
          <a:p>
            <a:r>
              <a:rPr lang="nl-NL" sz="1600" dirty="0"/>
              <a:t>Wit pijnlijk been</a:t>
            </a:r>
          </a:p>
        </p:txBody>
      </p:sp>
    </p:spTree>
    <p:extLst>
      <p:ext uri="{BB962C8B-B14F-4D97-AF65-F5344CB8AC3E}">
        <p14:creationId xmlns:p14="http://schemas.microsoft.com/office/powerpoint/2010/main" val="371653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Wie krijgt slagaderverkalking?</a:t>
            </a:r>
          </a:p>
        </p:txBody>
      </p:sp>
      <p:grpSp>
        <p:nvGrpSpPr>
          <p:cNvPr id="5" name="Groep 4">
            <a:extLst>
              <a:ext uri="{FF2B5EF4-FFF2-40B4-BE49-F238E27FC236}">
                <a16:creationId xmlns:a16="http://schemas.microsoft.com/office/drawing/2014/main" id="{85E3883A-1717-D606-0184-38D85E7725CA}"/>
              </a:ext>
            </a:extLst>
          </p:cNvPr>
          <p:cNvGrpSpPr/>
          <p:nvPr/>
        </p:nvGrpSpPr>
        <p:grpSpPr>
          <a:xfrm>
            <a:off x="772224" y="974648"/>
            <a:ext cx="3328416" cy="800832"/>
            <a:chOff x="2231136" y="1550744"/>
            <a:chExt cx="6254496" cy="2054294"/>
          </a:xfrm>
        </p:grpSpPr>
        <p:pic>
          <p:nvPicPr>
            <p:cNvPr id="2" name="Picture 2">
              <a:extLst>
                <a:ext uri="{FF2B5EF4-FFF2-40B4-BE49-F238E27FC236}">
                  <a16:creationId xmlns:a16="http://schemas.microsoft.com/office/drawing/2014/main" id="{37DC17FE-CECC-9F3E-E986-46113221064A}"/>
                </a:ext>
              </a:extLst>
            </p:cNvPr>
            <p:cNvPicPr>
              <a:picLocks noChangeAspect="1" noChangeArrowheads="1"/>
            </p:cNvPicPr>
            <p:nvPr/>
          </p:nvPicPr>
          <p:blipFill rotWithShape="1">
            <a:blip r:embed="rId2" cstate="print"/>
            <a:srcRect b="15339"/>
            <a:stretch/>
          </p:blipFill>
          <p:spPr bwMode="auto">
            <a:xfrm>
              <a:off x="2231136" y="1550744"/>
              <a:ext cx="5613556" cy="2054294"/>
            </a:xfrm>
            <a:prstGeom prst="rect">
              <a:avLst/>
            </a:prstGeom>
            <a:noFill/>
            <a:ln w="9525">
              <a:noFill/>
              <a:miter lim="800000"/>
              <a:headEnd/>
              <a:tailEnd/>
            </a:ln>
          </p:spPr>
        </p:pic>
        <p:pic>
          <p:nvPicPr>
            <p:cNvPr id="3" name="Picture 3">
              <a:extLst>
                <a:ext uri="{FF2B5EF4-FFF2-40B4-BE49-F238E27FC236}">
                  <a16:creationId xmlns:a16="http://schemas.microsoft.com/office/drawing/2014/main" id="{42F158A5-B79D-BB67-244F-E732E99AC8E5}"/>
                </a:ext>
              </a:extLst>
            </p:cNvPr>
            <p:cNvPicPr>
              <a:picLocks noChangeAspect="1" noChangeArrowheads="1"/>
            </p:cNvPicPr>
            <p:nvPr/>
          </p:nvPicPr>
          <p:blipFill>
            <a:blip r:embed="rId3" cstate="print"/>
            <a:srcRect l="17777"/>
            <a:stretch>
              <a:fillRect/>
            </a:stretch>
          </p:blipFill>
          <p:spPr bwMode="auto">
            <a:xfrm>
              <a:off x="7438344" y="1581223"/>
              <a:ext cx="1047288" cy="2023814"/>
            </a:xfrm>
            <a:prstGeom prst="rect">
              <a:avLst/>
            </a:prstGeom>
            <a:noFill/>
            <a:ln w="9525">
              <a:noFill/>
              <a:miter lim="800000"/>
              <a:headEnd/>
              <a:tailEnd/>
            </a:ln>
          </p:spPr>
        </p:pic>
      </p:grpSp>
      <p:sp>
        <p:nvSpPr>
          <p:cNvPr id="10" name="Vrije vorm: vorm 9">
            <a:extLst>
              <a:ext uri="{FF2B5EF4-FFF2-40B4-BE49-F238E27FC236}">
                <a16:creationId xmlns:a16="http://schemas.microsoft.com/office/drawing/2014/main" id="{B633C972-5853-AD1B-9646-17769CF7D3DA}"/>
              </a:ext>
            </a:extLst>
          </p:cNvPr>
          <p:cNvSpPr/>
          <p:nvPr/>
        </p:nvSpPr>
        <p:spPr>
          <a:xfrm>
            <a:off x="3287437" y="1450136"/>
            <a:ext cx="1111907" cy="694944"/>
          </a:xfrm>
          <a:custGeom>
            <a:avLst/>
            <a:gdLst>
              <a:gd name="connsiteX0" fmla="*/ 2435 w 1111907"/>
              <a:gd name="connsiteY0" fmla="*/ 0 h 694944"/>
              <a:gd name="connsiteX1" fmla="*/ 75587 w 1111907"/>
              <a:gd name="connsiteY1" fmla="*/ 414528 h 694944"/>
              <a:gd name="connsiteX2" fmla="*/ 502307 w 1111907"/>
              <a:gd name="connsiteY2" fmla="*/ 646176 h 694944"/>
              <a:gd name="connsiteX3" fmla="*/ 1111907 w 1111907"/>
              <a:gd name="connsiteY3" fmla="*/ 694944 h 694944"/>
            </a:gdLst>
            <a:ahLst/>
            <a:cxnLst>
              <a:cxn ang="0">
                <a:pos x="connsiteX0" y="connsiteY0"/>
              </a:cxn>
              <a:cxn ang="0">
                <a:pos x="connsiteX1" y="connsiteY1"/>
              </a:cxn>
              <a:cxn ang="0">
                <a:pos x="connsiteX2" y="connsiteY2"/>
              </a:cxn>
              <a:cxn ang="0">
                <a:pos x="connsiteX3" y="connsiteY3"/>
              </a:cxn>
            </a:cxnLst>
            <a:rect l="l" t="t" r="r" b="b"/>
            <a:pathLst>
              <a:path w="1111907" h="694944">
                <a:moveTo>
                  <a:pt x="2435" y="0"/>
                </a:moveTo>
                <a:cubicBezTo>
                  <a:pt x="-2645" y="153416"/>
                  <a:pt x="-7725" y="306832"/>
                  <a:pt x="75587" y="414528"/>
                </a:cubicBezTo>
                <a:cubicBezTo>
                  <a:pt x="158899" y="522224"/>
                  <a:pt x="329587" y="599440"/>
                  <a:pt x="502307" y="646176"/>
                </a:cubicBezTo>
                <a:cubicBezTo>
                  <a:pt x="675027" y="692912"/>
                  <a:pt x="893467" y="693928"/>
                  <a:pt x="1111907" y="69494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C4FC7451-65B9-94D0-4AAC-204CEA373670}"/>
              </a:ext>
            </a:extLst>
          </p:cNvPr>
          <p:cNvSpPr txBox="1"/>
          <p:nvPr/>
        </p:nvSpPr>
        <p:spPr>
          <a:xfrm>
            <a:off x="4576128" y="1096568"/>
            <a:ext cx="2831442" cy="1569660"/>
          </a:xfrm>
          <a:prstGeom prst="rect">
            <a:avLst/>
          </a:prstGeom>
          <a:noFill/>
        </p:spPr>
        <p:txBody>
          <a:bodyPr wrap="square" rtlCol="0">
            <a:spAutoFit/>
          </a:bodyPr>
          <a:lstStyle/>
          <a:p>
            <a:r>
              <a:rPr lang="nl-NL" sz="2400" u="sng" dirty="0"/>
              <a:t>Ophoping van:</a:t>
            </a:r>
          </a:p>
          <a:p>
            <a:pPr marL="285750" indent="-285750">
              <a:buFontTx/>
              <a:buChar char="-"/>
            </a:pPr>
            <a:r>
              <a:rPr lang="nl-NL" sz="2400" dirty="0"/>
              <a:t>Vetdeeltjes (cholesterol)</a:t>
            </a:r>
          </a:p>
          <a:p>
            <a:pPr marL="285750" indent="-285750">
              <a:buFontTx/>
              <a:buChar char="-"/>
            </a:pPr>
            <a:r>
              <a:rPr lang="nl-NL" sz="2400" dirty="0"/>
              <a:t>ontstekingscellen</a:t>
            </a:r>
          </a:p>
        </p:txBody>
      </p:sp>
      <p:cxnSp>
        <p:nvCxnSpPr>
          <p:cNvPr id="25" name="Rechte verbindingslijn met pijl 24">
            <a:extLst>
              <a:ext uri="{FF2B5EF4-FFF2-40B4-BE49-F238E27FC236}">
                <a16:creationId xmlns:a16="http://schemas.microsoft.com/office/drawing/2014/main" id="{08D8E35C-D6A5-CEA3-1944-ACBBFB130285}"/>
              </a:ext>
            </a:extLst>
          </p:cNvPr>
          <p:cNvCxnSpPr/>
          <p:nvPr/>
        </p:nvCxnSpPr>
        <p:spPr>
          <a:xfrm>
            <a:off x="1245119" y="2795274"/>
            <a:ext cx="2298192" cy="4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8A913248-7701-C1AD-08D3-2268620F7443}"/>
              </a:ext>
            </a:extLst>
          </p:cNvPr>
          <p:cNvSpPr txBox="1"/>
          <p:nvPr/>
        </p:nvSpPr>
        <p:spPr>
          <a:xfrm>
            <a:off x="2573592" y="3316691"/>
            <a:ext cx="4346448" cy="830997"/>
          </a:xfrm>
          <a:prstGeom prst="rect">
            <a:avLst/>
          </a:prstGeom>
          <a:noFill/>
        </p:spPr>
        <p:txBody>
          <a:bodyPr wrap="square" rtlCol="0">
            <a:spAutoFit/>
          </a:bodyPr>
          <a:lstStyle/>
          <a:p>
            <a:r>
              <a:rPr lang="nl-NL" sz="2400" dirty="0"/>
              <a:t>Snelheid van ontstaan en ernst afhankelijk van </a:t>
            </a:r>
            <a:r>
              <a:rPr lang="nl-NL" sz="2400" b="1" dirty="0">
                <a:solidFill>
                  <a:schemeClr val="tx2"/>
                </a:solidFill>
              </a:rPr>
              <a:t>RISICOFACTOREN</a:t>
            </a:r>
          </a:p>
        </p:txBody>
      </p:sp>
    </p:spTree>
    <p:extLst>
      <p:ext uri="{BB962C8B-B14F-4D97-AF65-F5344CB8AC3E}">
        <p14:creationId xmlns:p14="http://schemas.microsoft.com/office/powerpoint/2010/main" val="72351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Risicofactoren van slagaderverkalking</a:t>
            </a:r>
          </a:p>
        </p:txBody>
      </p:sp>
      <p:pic>
        <p:nvPicPr>
          <p:cNvPr id="2" name="Picture 2">
            <a:extLst>
              <a:ext uri="{FF2B5EF4-FFF2-40B4-BE49-F238E27FC236}">
                <a16:creationId xmlns:a16="http://schemas.microsoft.com/office/drawing/2014/main" id="{59625698-1AA3-29B7-9401-58AD3A9D2453}"/>
              </a:ext>
            </a:extLst>
          </p:cNvPr>
          <p:cNvPicPr>
            <a:picLocks noChangeAspect="1" noChangeArrowheads="1"/>
          </p:cNvPicPr>
          <p:nvPr/>
        </p:nvPicPr>
        <p:blipFill>
          <a:blip r:embed="rId2" cstate="print"/>
          <a:srcRect/>
          <a:stretch>
            <a:fillRect/>
          </a:stretch>
        </p:blipFill>
        <p:spPr bwMode="auto">
          <a:xfrm>
            <a:off x="1740072" y="723116"/>
            <a:ext cx="5803392" cy="3825359"/>
          </a:xfrm>
          <a:prstGeom prst="rect">
            <a:avLst/>
          </a:prstGeom>
          <a:noFill/>
          <a:ln w="9525">
            <a:noFill/>
            <a:miter lim="800000"/>
            <a:headEnd/>
            <a:tailEnd/>
          </a:ln>
        </p:spPr>
      </p:pic>
    </p:spTree>
    <p:extLst>
      <p:ext uri="{BB962C8B-B14F-4D97-AF65-F5344CB8AC3E}">
        <p14:creationId xmlns:p14="http://schemas.microsoft.com/office/powerpoint/2010/main" val="266656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1254BFF9-D94B-CDF8-1C2B-6CC17BEE045E}"/>
              </a:ext>
            </a:extLst>
          </p:cNvPr>
          <p:cNvGrpSpPr/>
          <p:nvPr/>
        </p:nvGrpSpPr>
        <p:grpSpPr>
          <a:xfrm>
            <a:off x="554132" y="591139"/>
            <a:ext cx="5501894" cy="3980861"/>
            <a:chOff x="119336" y="980728"/>
            <a:chExt cx="7776864" cy="5256584"/>
          </a:xfrm>
        </p:grpSpPr>
        <p:pic>
          <p:nvPicPr>
            <p:cNvPr id="5" name="Afbeelding 4">
              <a:extLst>
                <a:ext uri="{FF2B5EF4-FFF2-40B4-BE49-F238E27FC236}">
                  <a16:creationId xmlns:a16="http://schemas.microsoft.com/office/drawing/2014/main" id="{64050607-196B-8843-0083-305E47C915BC}"/>
                </a:ext>
              </a:extLst>
            </p:cNvPr>
            <p:cNvPicPr>
              <a:picLocks noChangeAspect="1"/>
            </p:cNvPicPr>
            <p:nvPr/>
          </p:nvPicPr>
          <p:blipFill>
            <a:blip r:embed="rId2"/>
            <a:stretch>
              <a:fillRect/>
            </a:stretch>
          </p:blipFill>
          <p:spPr>
            <a:xfrm>
              <a:off x="119336" y="980728"/>
              <a:ext cx="7737298" cy="5256584"/>
            </a:xfrm>
            <a:prstGeom prst="rect">
              <a:avLst/>
            </a:prstGeom>
          </p:spPr>
        </p:pic>
        <p:sp>
          <p:nvSpPr>
            <p:cNvPr id="6" name="Rechthoek 5">
              <a:extLst>
                <a:ext uri="{FF2B5EF4-FFF2-40B4-BE49-F238E27FC236}">
                  <a16:creationId xmlns:a16="http://schemas.microsoft.com/office/drawing/2014/main" id="{9C10A63A-D765-9B58-05F9-0F6D01110D12}"/>
                </a:ext>
              </a:extLst>
            </p:cNvPr>
            <p:cNvSpPr/>
            <p:nvPr/>
          </p:nvSpPr>
          <p:spPr>
            <a:xfrm>
              <a:off x="5447928" y="1412776"/>
              <a:ext cx="2448272" cy="4464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4" name="Tekstvak 3">
            <a:extLst>
              <a:ext uri="{FF2B5EF4-FFF2-40B4-BE49-F238E27FC236}">
                <a16:creationId xmlns:a16="http://schemas.microsoft.com/office/drawing/2014/main" id="{A472C787-66D3-7856-83DF-3BADF482F206}"/>
              </a:ext>
            </a:extLst>
          </p:cNvPr>
          <p:cNvSpPr txBox="1"/>
          <p:nvPr/>
        </p:nvSpPr>
        <p:spPr>
          <a:xfrm>
            <a:off x="414528" y="33436"/>
            <a:ext cx="5803392" cy="461665"/>
          </a:xfrm>
          <a:prstGeom prst="rect">
            <a:avLst/>
          </a:prstGeom>
          <a:noFill/>
        </p:spPr>
        <p:txBody>
          <a:bodyPr wrap="square" rtlCol="0">
            <a:spAutoFit/>
          </a:bodyPr>
          <a:lstStyle/>
          <a:p>
            <a:r>
              <a:rPr lang="nl-NL" sz="2400" b="1" dirty="0">
                <a:solidFill>
                  <a:schemeClr val="tx2"/>
                </a:solidFill>
              </a:rPr>
              <a:t>Risicofactoren van slagaderverkalking</a:t>
            </a:r>
          </a:p>
        </p:txBody>
      </p:sp>
      <p:sp>
        <p:nvSpPr>
          <p:cNvPr id="8" name="Tekstvak 7">
            <a:extLst>
              <a:ext uri="{FF2B5EF4-FFF2-40B4-BE49-F238E27FC236}">
                <a16:creationId xmlns:a16="http://schemas.microsoft.com/office/drawing/2014/main" id="{EBC8D327-408E-4224-8354-DFAA22C67B94}"/>
              </a:ext>
            </a:extLst>
          </p:cNvPr>
          <p:cNvSpPr txBox="1"/>
          <p:nvPr/>
        </p:nvSpPr>
        <p:spPr>
          <a:xfrm>
            <a:off x="4842314" y="522936"/>
            <a:ext cx="3956912" cy="4093428"/>
          </a:xfrm>
          <a:prstGeom prst="rect">
            <a:avLst/>
          </a:prstGeom>
          <a:noFill/>
        </p:spPr>
        <p:txBody>
          <a:bodyPr wrap="square" rtlCol="0">
            <a:spAutoFit/>
          </a:bodyPr>
          <a:lstStyle/>
          <a:p>
            <a:pPr marL="285750" indent="-285750">
              <a:buFont typeface="Arial" panose="020B0604020202020204" pitchFamily="34" charset="0"/>
              <a:buChar char="•"/>
            </a:pPr>
            <a:r>
              <a:rPr lang="nl-NL" sz="2000" dirty="0"/>
              <a:t>Roken</a:t>
            </a:r>
          </a:p>
          <a:p>
            <a:pPr marL="285750" indent="-285750">
              <a:buFont typeface="Arial" panose="020B0604020202020204" pitchFamily="34" charset="0"/>
              <a:buChar char="•"/>
            </a:pPr>
            <a:r>
              <a:rPr lang="nl-NL" sz="2000" dirty="0"/>
              <a:t>Hoog cholesterol</a:t>
            </a:r>
          </a:p>
          <a:p>
            <a:pPr marL="285750" indent="-285750">
              <a:buFont typeface="Arial" panose="020B0604020202020204" pitchFamily="34" charset="0"/>
              <a:buChar char="•"/>
            </a:pPr>
            <a:r>
              <a:rPr lang="nl-NL" sz="2000" dirty="0"/>
              <a:t>Hoge bloeddruk</a:t>
            </a:r>
          </a:p>
          <a:p>
            <a:pPr marL="285750" indent="-285750">
              <a:buFont typeface="Arial" panose="020B0604020202020204" pitchFamily="34" charset="0"/>
              <a:buChar char="•"/>
            </a:pPr>
            <a:r>
              <a:rPr lang="nl-NL" sz="2000" dirty="0"/>
              <a:t>Diabetes</a:t>
            </a:r>
          </a:p>
          <a:p>
            <a:pPr marL="285750" indent="-285750">
              <a:buFont typeface="Arial" panose="020B0604020202020204" pitchFamily="34" charset="0"/>
              <a:buChar char="•"/>
            </a:pPr>
            <a:r>
              <a:rPr lang="nl-NL" sz="2000" dirty="0"/>
              <a:t>Overgewicht</a:t>
            </a:r>
          </a:p>
          <a:p>
            <a:pPr marL="285750" indent="-285750">
              <a:buFont typeface="Arial" panose="020B0604020202020204" pitchFamily="34" charset="0"/>
              <a:buChar char="•"/>
            </a:pPr>
            <a:r>
              <a:rPr lang="nl-NL" sz="2000" dirty="0"/>
              <a:t>Weinig lichaamsbeweging</a:t>
            </a:r>
          </a:p>
          <a:p>
            <a:pPr marL="285750" indent="-285750">
              <a:buFont typeface="Arial" panose="020B0604020202020204" pitchFamily="34" charset="0"/>
              <a:buChar char="•"/>
            </a:pPr>
            <a:r>
              <a:rPr lang="nl-NL" sz="2000" dirty="0"/>
              <a:t>Ongezond dieet</a:t>
            </a:r>
          </a:p>
          <a:p>
            <a:pPr marL="285750" indent="-285750">
              <a:buFont typeface="Arial" panose="020B0604020202020204" pitchFamily="34" charset="0"/>
              <a:buChar char="•"/>
            </a:pPr>
            <a:r>
              <a:rPr lang="nl-NL" sz="2000" dirty="0"/>
              <a:t>Stress</a:t>
            </a:r>
          </a:p>
          <a:p>
            <a:pPr marL="285750" indent="-285750">
              <a:buFont typeface="Arial" panose="020B0604020202020204" pitchFamily="34" charset="0"/>
              <a:buChar char="•"/>
            </a:pPr>
            <a:r>
              <a:rPr lang="nl-NL" sz="2000" dirty="0"/>
              <a:t>Slaap apneu (OSAS)</a:t>
            </a:r>
          </a:p>
          <a:p>
            <a:pPr marL="285750" indent="-285750">
              <a:buFont typeface="Arial" panose="020B0604020202020204" pitchFamily="34" charset="0"/>
              <a:buChar char="•"/>
            </a:pPr>
            <a:r>
              <a:rPr lang="nl-NL" sz="2000" dirty="0"/>
              <a:t>Genetisch</a:t>
            </a:r>
          </a:p>
          <a:p>
            <a:pPr marL="285750" indent="-285750">
              <a:buFont typeface="Arial" panose="020B0604020202020204" pitchFamily="34" charset="0"/>
              <a:buChar char="•"/>
            </a:pPr>
            <a:r>
              <a:rPr lang="nl-NL" sz="2000" dirty="0"/>
              <a:t>Andere ziekten</a:t>
            </a:r>
          </a:p>
          <a:p>
            <a:pPr marL="742950" lvl="1" indent="-285750">
              <a:buFont typeface="Arial" panose="020B0604020202020204" pitchFamily="34" charset="0"/>
              <a:buChar char="•"/>
            </a:pPr>
            <a:r>
              <a:rPr lang="nl-NL" sz="2000" dirty="0"/>
              <a:t>Nierziekten</a:t>
            </a:r>
          </a:p>
          <a:p>
            <a:pPr marL="742950" lvl="1" indent="-285750">
              <a:buFont typeface="Arial" panose="020B0604020202020204" pitchFamily="34" charset="0"/>
              <a:buChar char="•"/>
            </a:pPr>
            <a:r>
              <a:rPr lang="nl-NL" sz="2000" dirty="0"/>
              <a:t>Ontstekingsziekten</a:t>
            </a:r>
          </a:p>
        </p:txBody>
      </p:sp>
    </p:spTree>
    <p:extLst>
      <p:ext uri="{BB962C8B-B14F-4D97-AF65-F5344CB8AC3E}">
        <p14:creationId xmlns:p14="http://schemas.microsoft.com/office/powerpoint/2010/main" val="87888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6758265" cy="461665"/>
          </a:xfrm>
          <a:prstGeom prst="rect">
            <a:avLst/>
          </a:prstGeom>
          <a:noFill/>
        </p:spPr>
        <p:txBody>
          <a:bodyPr wrap="square" rtlCol="0">
            <a:spAutoFit/>
          </a:bodyPr>
          <a:lstStyle/>
          <a:p>
            <a:r>
              <a:rPr lang="nl-NL" sz="2400" b="1" dirty="0">
                <a:solidFill>
                  <a:schemeClr val="tx2"/>
                </a:solidFill>
              </a:rPr>
              <a:t>Hart- en vaatziekten door slagaderverkalking</a:t>
            </a:r>
          </a:p>
        </p:txBody>
      </p:sp>
      <p:pic>
        <p:nvPicPr>
          <p:cNvPr id="2" name="Afbeelding 1">
            <a:extLst>
              <a:ext uri="{FF2B5EF4-FFF2-40B4-BE49-F238E27FC236}">
                <a16:creationId xmlns:a16="http://schemas.microsoft.com/office/drawing/2014/main" id="{3F7F8A6C-254F-D08A-D9FC-64E40B36BB19}"/>
              </a:ext>
            </a:extLst>
          </p:cNvPr>
          <p:cNvPicPr>
            <a:picLocks noChangeAspect="1"/>
          </p:cNvPicPr>
          <p:nvPr/>
        </p:nvPicPr>
        <p:blipFill>
          <a:blip r:embed="rId2"/>
          <a:stretch>
            <a:fillRect/>
          </a:stretch>
        </p:blipFill>
        <p:spPr>
          <a:xfrm>
            <a:off x="1602445" y="522187"/>
            <a:ext cx="5997565" cy="4142003"/>
          </a:xfrm>
          <a:prstGeom prst="rect">
            <a:avLst/>
          </a:prstGeom>
        </p:spPr>
      </p:pic>
      <p:sp>
        <p:nvSpPr>
          <p:cNvPr id="3" name="Ovaal 2">
            <a:extLst>
              <a:ext uri="{FF2B5EF4-FFF2-40B4-BE49-F238E27FC236}">
                <a16:creationId xmlns:a16="http://schemas.microsoft.com/office/drawing/2014/main" id="{472A427D-9B20-4017-AEA0-B46A5134A263}"/>
              </a:ext>
            </a:extLst>
          </p:cNvPr>
          <p:cNvSpPr/>
          <p:nvPr/>
        </p:nvSpPr>
        <p:spPr>
          <a:xfrm>
            <a:off x="2765687" y="1851286"/>
            <a:ext cx="5583836" cy="47219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nl-NL" sz="1300" b="1" dirty="0">
                <a:solidFill>
                  <a:schemeClr val="tx1"/>
                </a:solidFill>
                <a:latin typeface="Arial Narrow" panose="020B0606020202030204" pitchFamily="34" charset="0"/>
              </a:rPr>
              <a:t>18.168    22       78     18.411     22       84      36.579     22      81 </a:t>
            </a:r>
          </a:p>
        </p:txBody>
      </p:sp>
    </p:spTree>
    <p:extLst>
      <p:ext uri="{BB962C8B-B14F-4D97-AF65-F5344CB8AC3E}">
        <p14:creationId xmlns:p14="http://schemas.microsoft.com/office/powerpoint/2010/main" val="93771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BE075CD-3C2B-A101-B81E-C4A8F94847CD}"/>
              </a:ext>
            </a:extLst>
          </p:cNvPr>
          <p:cNvPicPr>
            <a:picLocks noChangeAspect="1"/>
          </p:cNvPicPr>
          <p:nvPr/>
        </p:nvPicPr>
        <p:blipFill>
          <a:blip r:embed="rId2"/>
          <a:stretch>
            <a:fillRect/>
          </a:stretch>
        </p:blipFill>
        <p:spPr>
          <a:xfrm>
            <a:off x="2035056" y="557513"/>
            <a:ext cx="5392570" cy="4109050"/>
          </a:xfrm>
          <a:prstGeom prst="rect">
            <a:avLst/>
          </a:prstGeom>
        </p:spPr>
      </p:pic>
      <p:sp>
        <p:nvSpPr>
          <p:cNvPr id="3" name="Tekstvak 2">
            <a:extLst>
              <a:ext uri="{FF2B5EF4-FFF2-40B4-BE49-F238E27FC236}">
                <a16:creationId xmlns:a16="http://schemas.microsoft.com/office/drawing/2014/main" id="{D4A90F91-99BB-AE6A-2241-977562DC573F}"/>
              </a:ext>
            </a:extLst>
          </p:cNvPr>
          <p:cNvSpPr txBox="1"/>
          <p:nvPr/>
        </p:nvSpPr>
        <p:spPr>
          <a:xfrm>
            <a:off x="414527" y="67056"/>
            <a:ext cx="6503433" cy="461665"/>
          </a:xfrm>
          <a:prstGeom prst="rect">
            <a:avLst/>
          </a:prstGeom>
          <a:noFill/>
        </p:spPr>
        <p:txBody>
          <a:bodyPr wrap="square" rtlCol="0">
            <a:spAutoFit/>
          </a:bodyPr>
          <a:lstStyle/>
          <a:p>
            <a:r>
              <a:rPr lang="nl-NL" sz="2400" b="1" dirty="0">
                <a:solidFill>
                  <a:schemeClr val="tx2"/>
                </a:solidFill>
              </a:rPr>
              <a:t>Hart- en vaatziekten door slagaderverkalking</a:t>
            </a:r>
          </a:p>
        </p:txBody>
      </p:sp>
      <p:sp>
        <p:nvSpPr>
          <p:cNvPr id="4" name="Tekstvak 3"/>
          <p:cNvSpPr txBox="1"/>
          <p:nvPr/>
        </p:nvSpPr>
        <p:spPr>
          <a:xfrm>
            <a:off x="2765670" y="3701746"/>
            <a:ext cx="856325" cy="492443"/>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Acuut</a:t>
            </a:r>
          </a:p>
          <a:p>
            <a:pPr algn="ctr"/>
            <a:r>
              <a:rPr lang="nl-NL" sz="1300" b="1" dirty="0">
                <a:latin typeface="Arial Narrow" panose="020B0606020202030204" pitchFamily="34" charset="0"/>
              </a:rPr>
              <a:t>hartinfarct</a:t>
            </a:r>
          </a:p>
        </p:txBody>
      </p:sp>
      <p:sp>
        <p:nvSpPr>
          <p:cNvPr id="5" name="Tekstvak 4"/>
          <p:cNvSpPr txBox="1"/>
          <p:nvPr/>
        </p:nvSpPr>
        <p:spPr>
          <a:xfrm>
            <a:off x="3554121" y="3705721"/>
            <a:ext cx="744114"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Beroerte</a:t>
            </a:r>
          </a:p>
        </p:txBody>
      </p:sp>
      <p:sp>
        <p:nvSpPr>
          <p:cNvPr id="6" name="Tekstvak 5"/>
          <p:cNvSpPr txBox="1"/>
          <p:nvPr/>
        </p:nvSpPr>
        <p:spPr>
          <a:xfrm>
            <a:off x="4278466" y="3704658"/>
            <a:ext cx="774571"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Hartfalen</a:t>
            </a:r>
          </a:p>
        </p:txBody>
      </p:sp>
      <p:sp>
        <p:nvSpPr>
          <p:cNvPr id="7" name="Tekstvak 6"/>
          <p:cNvSpPr txBox="1"/>
          <p:nvPr/>
        </p:nvSpPr>
        <p:spPr>
          <a:xfrm>
            <a:off x="4938638" y="3701746"/>
            <a:ext cx="1031051" cy="692497"/>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Overige hart-</a:t>
            </a:r>
          </a:p>
          <a:p>
            <a:pPr algn="ctr"/>
            <a:r>
              <a:rPr lang="nl-NL" sz="1300" b="1" dirty="0">
                <a:latin typeface="Arial Narrow" panose="020B0606020202030204" pitchFamily="34" charset="0"/>
              </a:rPr>
              <a:t>en</a:t>
            </a:r>
          </a:p>
          <a:p>
            <a:pPr algn="ctr"/>
            <a:r>
              <a:rPr lang="nl-NL" sz="1300" b="1" dirty="0">
                <a:latin typeface="Arial Narrow" panose="020B0606020202030204" pitchFamily="34" charset="0"/>
              </a:rPr>
              <a:t>vaatziekten</a:t>
            </a:r>
          </a:p>
        </p:txBody>
      </p:sp>
      <p:sp>
        <p:nvSpPr>
          <p:cNvPr id="8" name="Tekstvak 7"/>
          <p:cNvSpPr txBox="1"/>
          <p:nvPr/>
        </p:nvSpPr>
        <p:spPr>
          <a:xfrm>
            <a:off x="6392870" y="3701746"/>
            <a:ext cx="915251" cy="692497"/>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Totaal hart-</a:t>
            </a:r>
          </a:p>
          <a:p>
            <a:pPr algn="ctr"/>
            <a:r>
              <a:rPr lang="nl-NL" sz="1300" b="1" dirty="0">
                <a:latin typeface="Arial Narrow" panose="020B0606020202030204" pitchFamily="34" charset="0"/>
              </a:rPr>
              <a:t>en</a:t>
            </a:r>
          </a:p>
          <a:p>
            <a:pPr algn="ctr"/>
            <a:r>
              <a:rPr lang="nl-NL" sz="1300" b="1" dirty="0">
                <a:latin typeface="Arial Narrow" panose="020B0606020202030204" pitchFamily="34" charset="0"/>
              </a:rPr>
              <a:t>vaatziekten</a:t>
            </a:r>
          </a:p>
        </p:txBody>
      </p:sp>
      <p:sp>
        <p:nvSpPr>
          <p:cNvPr id="9" name="Tekstvak 8"/>
          <p:cNvSpPr txBox="1"/>
          <p:nvPr/>
        </p:nvSpPr>
        <p:spPr>
          <a:xfrm>
            <a:off x="3037820" y="4178621"/>
            <a:ext cx="699230"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Mannen</a:t>
            </a:r>
          </a:p>
        </p:txBody>
      </p:sp>
      <p:sp>
        <p:nvSpPr>
          <p:cNvPr id="10" name="Tekstvak 9"/>
          <p:cNvSpPr txBox="1"/>
          <p:nvPr/>
        </p:nvSpPr>
        <p:spPr>
          <a:xfrm>
            <a:off x="3872117" y="4178621"/>
            <a:ext cx="752642"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Vrouwen</a:t>
            </a:r>
          </a:p>
        </p:txBody>
      </p:sp>
      <p:sp>
        <p:nvSpPr>
          <p:cNvPr id="11" name="Tekstvak 10"/>
          <p:cNvSpPr txBox="1"/>
          <p:nvPr/>
        </p:nvSpPr>
        <p:spPr>
          <a:xfrm rot="16200000">
            <a:off x="1450823" y="2337413"/>
            <a:ext cx="1478290"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Aantal sterfgevallen</a:t>
            </a:r>
          </a:p>
        </p:txBody>
      </p:sp>
      <p:sp>
        <p:nvSpPr>
          <p:cNvPr id="12" name="Tekstvak 11"/>
          <p:cNvSpPr txBox="1"/>
          <p:nvPr/>
        </p:nvSpPr>
        <p:spPr>
          <a:xfrm>
            <a:off x="2251717" y="1256187"/>
            <a:ext cx="572593" cy="276999"/>
          </a:xfrm>
          <a:prstGeom prst="rect">
            <a:avLst/>
          </a:prstGeom>
          <a:solidFill>
            <a:schemeClr val="bg1"/>
          </a:solidFill>
        </p:spPr>
        <p:txBody>
          <a:bodyPr wrap="none" rtlCol="0">
            <a:spAutoFit/>
          </a:bodyPr>
          <a:lstStyle/>
          <a:p>
            <a:pPr algn="ctr"/>
            <a:r>
              <a:rPr lang="nl-NL" sz="1200" b="1" dirty="0">
                <a:latin typeface="Arial Narrow" panose="020B0606020202030204" pitchFamily="34" charset="0"/>
              </a:rPr>
              <a:t>20.000</a:t>
            </a:r>
          </a:p>
        </p:txBody>
      </p:sp>
      <p:sp>
        <p:nvSpPr>
          <p:cNvPr id="14" name="Tekstvak 13"/>
          <p:cNvSpPr txBox="1"/>
          <p:nvPr/>
        </p:nvSpPr>
        <p:spPr>
          <a:xfrm>
            <a:off x="2240984" y="1813014"/>
            <a:ext cx="572593" cy="276999"/>
          </a:xfrm>
          <a:prstGeom prst="rect">
            <a:avLst/>
          </a:prstGeom>
          <a:solidFill>
            <a:schemeClr val="bg1"/>
          </a:solidFill>
        </p:spPr>
        <p:txBody>
          <a:bodyPr wrap="none" rtlCol="0">
            <a:spAutoFit/>
          </a:bodyPr>
          <a:lstStyle/>
          <a:p>
            <a:pPr algn="ctr"/>
            <a:r>
              <a:rPr lang="nl-NL" sz="1200" b="1" dirty="0">
                <a:latin typeface="Arial Narrow" panose="020B0606020202030204" pitchFamily="34" charset="0"/>
              </a:rPr>
              <a:t>15.000</a:t>
            </a:r>
          </a:p>
        </p:txBody>
      </p:sp>
      <p:sp>
        <p:nvSpPr>
          <p:cNvPr id="15" name="Tekstvak 14"/>
          <p:cNvSpPr txBox="1"/>
          <p:nvPr/>
        </p:nvSpPr>
        <p:spPr>
          <a:xfrm>
            <a:off x="2251716" y="2393514"/>
            <a:ext cx="572593" cy="276999"/>
          </a:xfrm>
          <a:prstGeom prst="rect">
            <a:avLst/>
          </a:prstGeom>
          <a:solidFill>
            <a:schemeClr val="bg1"/>
          </a:solidFill>
        </p:spPr>
        <p:txBody>
          <a:bodyPr wrap="none" rtlCol="0">
            <a:spAutoFit/>
          </a:bodyPr>
          <a:lstStyle/>
          <a:p>
            <a:pPr algn="ctr"/>
            <a:r>
              <a:rPr lang="nl-NL" sz="1200" b="1" dirty="0">
                <a:latin typeface="Arial Narrow" panose="020B0606020202030204" pitchFamily="34" charset="0"/>
              </a:rPr>
              <a:t>10.000</a:t>
            </a:r>
          </a:p>
        </p:txBody>
      </p:sp>
      <p:sp>
        <p:nvSpPr>
          <p:cNvPr id="16" name="Tekstvak 15"/>
          <p:cNvSpPr txBox="1"/>
          <p:nvPr/>
        </p:nvSpPr>
        <p:spPr>
          <a:xfrm>
            <a:off x="2320402" y="2963181"/>
            <a:ext cx="502061" cy="276999"/>
          </a:xfrm>
          <a:prstGeom prst="rect">
            <a:avLst/>
          </a:prstGeom>
          <a:solidFill>
            <a:schemeClr val="bg1"/>
          </a:solidFill>
        </p:spPr>
        <p:txBody>
          <a:bodyPr wrap="none" rtlCol="0">
            <a:spAutoFit/>
          </a:bodyPr>
          <a:lstStyle/>
          <a:p>
            <a:pPr algn="ctr"/>
            <a:r>
              <a:rPr lang="nl-NL" sz="1200" b="1" dirty="0">
                <a:latin typeface="Arial Narrow" panose="020B0606020202030204" pitchFamily="34" charset="0"/>
              </a:rPr>
              <a:t>5.000</a:t>
            </a:r>
          </a:p>
        </p:txBody>
      </p:sp>
      <p:sp>
        <p:nvSpPr>
          <p:cNvPr id="17" name="Tekstvak 16"/>
          <p:cNvSpPr txBox="1"/>
          <p:nvPr/>
        </p:nvSpPr>
        <p:spPr>
          <a:xfrm>
            <a:off x="2035311" y="545170"/>
            <a:ext cx="788999" cy="276999"/>
          </a:xfrm>
          <a:prstGeom prst="rect">
            <a:avLst/>
          </a:prstGeom>
          <a:solidFill>
            <a:schemeClr val="bg1"/>
          </a:solidFill>
        </p:spPr>
        <p:txBody>
          <a:bodyPr wrap="none" rtlCol="0">
            <a:spAutoFit/>
          </a:bodyPr>
          <a:lstStyle/>
          <a:p>
            <a:pPr algn="ctr"/>
            <a:r>
              <a:rPr lang="nl-NL" sz="1200" b="1" dirty="0">
                <a:latin typeface="Arial Narrow" panose="020B0606020202030204" pitchFamily="34" charset="0"/>
              </a:rPr>
              <a:t>Figuur 1.1</a:t>
            </a:r>
          </a:p>
        </p:txBody>
      </p:sp>
      <p:sp>
        <p:nvSpPr>
          <p:cNvPr id="18" name="Tekstvak 17"/>
          <p:cNvSpPr txBox="1"/>
          <p:nvPr/>
        </p:nvSpPr>
        <p:spPr>
          <a:xfrm>
            <a:off x="2824310" y="547516"/>
            <a:ext cx="4509824" cy="646331"/>
          </a:xfrm>
          <a:prstGeom prst="rect">
            <a:avLst/>
          </a:prstGeom>
          <a:solidFill>
            <a:schemeClr val="bg1"/>
          </a:solidFill>
        </p:spPr>
        <p:txBody>
          <a:bodyPr wrap="none" rtlCol="0">
            <a:spAutoFit/>
          </a:bodyPr>
          <a:lstStyle/>
          <a:p>
            <a:r>
              <a:rPr lang="nl-NL" sz="1200" b="1" dirty="0">
                <a:latin typeface="Arial Narrow" panose="020B0606020202030204" pitchFamily="34" charset="0"/>
              </a:rPr>
              <a:t>Sterfte aan hart- en vaatziekten in Nederland in 2020. Absolute aantallen</a:t>
            </a:r>
          </a:p>
          <a:p>
            <a:r>
              <a:rPr lang="nl-NL" sz="1200" b="1" dirty="0">
                <a:latin typeface="Arial Narrow" panose="020B0606020202030204" pitchFamily="34" charset="0"/>
              </a:rPr>
              <a:t>per ziektebeeld naar geslacht</a:t>
            </a:r>
          </a:p>
          <a:p>
            <a:r>
              <a:rPr lang="nl-NL" sz="1200" b="1" i="1" dirty="0">
                <a:latin typeface="Arial Narrow" panose="020B0606020202030204" pitchFamily="34" charset="0"/>
              </a:rPr>
              <a:t>Bron </a:t>
            </a:r>
            <a:r>
              <a:rPr lang="nl-NL" sz="1200" b="1" dirty="0">
                <a:latin typeface="Arial Narrow" panose="020B0606020202030204" pitchFamily="34" charset="0"/>
              </a:rPr>
              <a:t>CBS</a:t>
            </a:r>
            <a:endParaRPr lang="nl-NL" sz="1200" b="1" i="1" dirty="0">
              <a:latin typeface="Arial Narrow" panose="020B0606020202030204" pitchFamily="34" charset="0"/>
            </a:endParaRPr>
          </a:p>
        </p:txBody>
      </p:sp>
    </p:spTree>
    <p:extLst>
      <p:ext uri="{BB962C8B-B14F-4D97-AF65-F5344CB8AC3E}">
        <p14:creationId xmlns:p14="http://schemas.microsoft.com/office/powerpoint/2010/main" val="183013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6B05CA4-E195-EFC9-FDD9-AFE459F6C268}"/>
              </a:ext>
            </a:extLst>
          </p:cNvPr>
          <p:cNvPicPr>
            <a:picLocks noChangeAspect="1"/>
          </p:cNvPicPr>
          <p:nvPr/>
        </p:nvPicPr>
        <p:blipFill>
          <a:blip r:embed="rId2"/>
          <a:stretch>
            <a:fillRect/>
          </a:stretch>
        </p:blipFill>
        <p:spPr>
          <a:xfrm>
            <a:off x="1711931" y="571918"/>
            <a:ext cx="6105439" cy="4269075"/>
          </a:xfrm>
          <a:prstGeom prst="rect">
            <a:avLst/>
          </a:prstGeom>
        </p:spPr>
      </p:pic>
      <p:sp>
        <p:nvSpPr>
          <p:cNvPr id="3" name="Tekstvak 2">
            <a:extLst>
              <a:ext uri="{FF2B5EF4-FFF2-40B4-BE49-F238E27FC236}">
                <a16:creationId xmlns:a16="http://schemas.microsoft.com/office/drawing/2014/main" id="{870AACEC-1CC4-2439-070B-3904845333F6}"/>
              </a:ext>
            </a:extLst>
          </p:cNvPr>
          <p:cNvSpPr txBox="1"/>
          <p:nvPr/>
        </p:nvSpPr>
        <p:spPr>
          <a:xfrm>
            <a:off x="414527" y="67056"/>
            <a:ext cx="6938147" cy="461665"/>
          </a:xfrm>
          <a:prstGeom prst="rect">
            <a:avLst/>
          </a:prstGeom>
          <a:noFill/>
        </p:spPr>
        <p:txBody>
          <a:bodyPr wrap="square" rtlCol="0">
            <a:spAutoFit/>
          </a:bodyPr>
          <a:lstStyle/>
          <a:p>
            <a:r>
              <a:rPr lang="nl-NL" sz="2400" b="1" dirty="0">
                <a:solidFill>
                  <a:schemeClr val="tx2"/>
                </a:solidFill>
              </a:rPr>
              <a:t>Hart- en vaatziekten door slagaderverkalking</a:t>
            </a:r>
          </a:p>
        </p:txBody>
      </p:sp>
      <p:sp>
        <p:nvSpPr>
          <p:cNvPr id="4" name="Tekstvak 3"/>
          <p:cNvSpPr txBox="1"/>
          <p:nvPr/>
        </p:nvSpPr>
        <p:spPr>
          <a:xfrm>
            <a:off x="2509738" y="528721"/>
            <a:ext cx="5176722" cy="646331"/>
          </a:xfrm>
          <a:prstGeom prst="rect">
            <a:avLst/>
          </a:prstGeom>
          <a:solidFill>
            <a:schemeClr val="bg1"/>
          </a:solidFill>
        </p:spPr>
        <p:txBody>
          <a:bodyPr wrap="square" rtlCol="0">
            <a:spAutoFit/>
          </a:bodyPr>
          <a:lstStyle/>
          <a:p>
            <a:r>
              <a:rPr lang="nl-NL" sz="1200" b="1" dirty="0">
                <a:latin typeface="Arial Narrow" panose="020B0606020202030204" pitchFamily="34" charset="0"/>
              </a:rPr>
              <a:t>Sterfte aan hart- en vaatziekten in Nederland in 2020. Absolute aantallen</a:t>
            </a:r>
          </a:p>
          <a:p>
            <a:r>
              <a:rPr lang="nl-NL" sz="1200" b="1" dirty="0">
                <a:latin typeface="Arial Narrow" panose="020B0606020202030204" pitchFamily="34" charset="0"/>
              </a:rPr>
              <a:t>per ziektebeeld naar geslacht</a:t>
            </a:r>
          </a:p>
          <a:p>
            <a:r>
              <a:rPr lang="nl-NL" sz="1200" b="1" i="1" dirty="0">
                <a:latin typeface="Arial Narrow" panose="020B0606020202030204" pitchFamily="34" charset="0"/>
              </a:rPr>
              <a:t>Bron </a:t>
            </a:r>
            <a:r>
              <a:rPr lang="nl-NL" sz="1200" b="1" dirty="0">
                <a:latin typeface="Arial Narrow" panose="020B0606020202030204" pitchFamily="34" charset="0"/>
              </a:rPr>
              <a:t>CBS</a:t>
            </a:r>
            <a:endParaRPr lang="nl-NL" sz="1200" b="1" i="1" dirty="0">
              <a:latin typeface="Arial Narrow" panose="020B0606020202030204" pitchFamily="34" charset="0"/>
            </a:endParaRPr>
          </a:p>
        </p:txBody>
      </p:sp>
      <p:sp>
        <p:nvSpPr>
          <p:cNvPr id="5" name="Tekstvak 4"/>
          <p:cNvSpPr txBox="1"/>
          <p:nvPr/>
        </p:nvSpPr>
        <p:spPr>
          <a:xfrm>
            <a:off x="1787804" y="528721"/>
            <a:ext cx="788999" cy="461665"/>
          </a:xfrm>
          <a:prstGeom prst="rect">
            <a:avLst/>
          </a:prstGeom>
          <a:solidFill>
            <a:schemeClr val="bg1"/>
          </a:solidFill>
        </p:spPr>
        <p:txBody>
          <a:bodyPr wrap="none" rtlCol="0">
            <a:spAutoFit/>
          </a:bodyPr>
          <a:lstStyle/>
          <a:p>
            <a:pPr algn="ctr"/>
            <a:r>
              <a:rPr lang="nl-NL" sz="1200" b="1" dirty="0">
                <a:latin typeface="Arial Narrow" panose="020B0606020202030204" pitchFamily="34" charset="0"/>
              </a:rPr>
              <a:t>Figuur 1.2</a:t>
            </a:r>
          </a:p>
          <a:p>
            <a:pPr algn="ctr"/>
            <a:endParaRPr lang="nl-NL" sz="1200" b="1" dirty="0">
              <a:latin typeface="Arial Narrow" panose="020B0606020202030204" pitchFamily="34" charset="0"/>
            </a:endParaRPr>
          </a:p>
        </p:txBody>
      </p:sp>
      <p:sp>
        <p:nvSpPr>
          <p:cNvPr id="6" name="Tekstvak 5"/>
          <p:cNvSpPr txBox="1"/>
          <p:nvPr/>
        </p:nvSpPr>
        <p:spPr>
          <a:xfrm rot="16200000">
            <a:off x="1139853" y="2425556"/>
            <a:ext cx="1478290"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Aantal sterfgevallen</a:t>
            </a:r>
          </a:p>
        </p:txBody>
      </p:sp>
      <p:sp>
        <p:nvSpPr>
          <p:cNvPr id="7" name="Tekstvak 6"/>
          <p:cNvSpPr txBox="1"/>
          <p:nvPr/>
        </p:nvSpPr>
        <p:spPr>
          <a:xfrm>
            <a:off x="6173258" y="4214340"/>
            <a:ext cx="1122423"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Leeftijd (jaren)</a:t>
            </a:r>
          </a:p>
        </p:txBody>
      </p:sp>
      <p:sp>
        <p:nvSpPr>
          <p:cNvPr id="8" name="Tekstvak 7"/>
          <p:cNvSpPr txBox="1"/>
          <p:nvPr/>
        </p:nvSpPr>
        <p:spPr>
          <a:xfrm>
            <a:off x="2714686" y="4408510"/>
            <a:ext cx="699230"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Mannen</a:t>
            </a:r>
          </a:p>
        </p:txBody>
      </p:sp>
      <p:sp>
        <p:nvSpPr>
          <p:cNvPr id="9" name="Tekstvak 8"/>
          <p:cNvSpPr txBox="1"/>
          <p:nvPr/>
        </p:nvSpPr>
        <p:spPr>
          <a:xfrm>
            <a:off x="3566274" y="4408361"/>
            <a:ext cx="752642" cy="292388"/>
          </a:xfrm>
          <a:prstGeom prst="rect">
            <a:avLst/>
          </a:prstGeom>
          <a:solidFill>
            <a:schemeClr val="bg1"/>
          </a:solidFill>
        </p:spPr>
        <p:txBody>
          <a:bodyPr wrap="none" rtlCol="0">
            <a:spAutoFit/>
          </a:bodyPr>
          <a:lstStyle/>
          <a:p>
            <a:pPr algn="ctr"/>
            <a:r>
              <a:rPr lang="nl-NL" sz="1300" b="1" dirty="0">
                <a:latin typeface="Arial Narrow" panose="020B0606020202030204" pitchFamily="34" charset="0"/>
              </a:rPr>
              <a:t>Vrouwen</a:t>
            </a:r>
          </a:p>
        </p:txBody>
      </p:sp>
      <p:sp>
        <p:nvSpPr>
          <p:cNvPr id="10" name="Tekstvak 9"/>
          <p:cNvSpPr txBox="1"/>
          <p:nvPr/>
        </p:nvSpPr>
        <p:spPr>
          <a:xfrm>
            <a:off x="1978475" y="1124138"/>
            <a:ext cx="572656" cy="2922723"/>
          </a:xfrm>
          <a:prstGeom prst="rect">
            <a:avLst/>
          </a:prstGeom>
          <a:solidFill>
            <a:schemeClr val="bg1"/>
          </a:solidFill>
        </p:spPr>
        <p:txBody>
          <a:bodyPr wrap="none" rtlCol="0">
            <a:spAutoFit/>
          </a:bodyPr>
          <a:lstStyle/>
          <a:p>
            <a:pPr algn="r">
              <a:lnSpc>
                <a:spcPct val="73000"/>
              </a:lnSpc>
            </a:pPr>
            <a:r>
              <a:rPr lang="nl-NL" sz="1200" b="1" dirty="0">
                <a:latin typeface="Arial Narrow" panose="020B0606020202030204" pitchFamily="34" charset="0"/>
              </a:rPr>
              <a:t>10.000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9.000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8.000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7.000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6.000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5.000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4.000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3.000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2.000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1.000</a:t>
            </a:r>
          </a:p>
          <a:p>
            <a:pPr algn="r">
              <a:lnSpc>
                <a:spcPct val="73000"/>
              </a:lnSpc>
            </a:pPr>
            <a:endParaRPr lang="nl-NL" sz="1200" b="1" dirty="0">
              <a:latin typeface="Arial Narrow" panose="020B0606020202030204" pitchFamily="34" charset="0"/>
            </a:endParaRPr>
          </a:p>
          <a:p>
            <a:pPr algn="r">
              <a:lnSpc>
                <a:spcPct val="73000"/>
              </a:lnSpc>
            </a:pPr>
            <a:r>
              <a:rPr lang="nl-NL" sz="1200" b="1" dirty="0">
                <a:latin typeface="Arial Narrow" panose="020B0606020202030204" pitchFamily="34" charset="0"/>
              </a:rPr>
              <a:t>0</a:t>
            </a:r>
          </a:p>
        </p:txBody>
      </p:sp>
      <p:sp>
        <p:nvSpPr>
          <p:cNvPr id="11" name="Tekstvak 10"/>
          <p:cNvSpPr txBox="1"/>
          <p:nvPr/>
        </p:nvSpPr>
        <p:spPr>
          <a:xfrm>
            <a:off x="2714686" y="3987227"/>
            <a:ext cx="4458272" cy="227113"/>
          </a:xfrm>
          <a:prstGeom prst="rect">
            <a:avLst/>
          </a:prstGeom>
          <a:solidFill>
            <a:schemeClr val="bg1"/>
          </a:solidFill>
        </p:spPr>
        <p:txBody>
          <a:bodyPr wrap="none" rtlCol="0">
            <a:spAutoFit/>
          </a:bodyPr>
          <a:lstStyle/>
          <a:p>
            <a:pPr>
              <a:lnSpc>
                <a:spcPct val="73000"/>
              </a:lnSpc>
            </a:pPr>
            <a:r>
              <a:rPr lang="nl-NL" sz="1200" b="1" dirty="0">
                <a:latin typeface="Arial Narrow" panose="020B0606020202030204" pitchFamily="34" charset="0"/>
              </a:rPr>
              <a:t>0-44           45-54         55-64          65-74          75-84         85-94           95_+</a:t>
            </a:r>
          </a:p>
        </p:txBody>
      </p:sp>
    </p:spTree>
    <p:extLst>
      <p:ext uri="{BB962C8B-B14F-4D97-AF65-F5344CB8AC3E}">
        <p14:creationId xmlns:p14="http://schemas.microsoft.com/office/powerpoint/2010/main" val="202009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cxnSp>
        <p:nvCxnSpPr>
          <p:cNvPr id="10" name="Rechte verbindingslijn met pijl 9">
            <a:extLst>
              <a:ext uri="{FF2B5EF4-FFF2-40B4-BE49-F238E27FC236}">
                <a16:creationId xmlns:a16="http://schemas.microsoft.com/office/drawing/2014/main" id="{D45FF507-4274-86F6-6C67-6955E99E3B40}"/>
              </a:ext>
            </a:extLst>
          </p:cNvPr>
          <p:cNvCxnSpPr/>
          <p:nvPr/>
        </p:nvCxnSpPr>
        <p:spPr>
          <a:xfrm flipV="1">
            <a:off x="2816352" y="2042160"/>
            <a:ext cx="499872" cy="8168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EF09A37D-E081-C998-62D4-90B0DF08A97D}"/>
              </a:ext>
            </a:extLst>
          </p:cNvPr>
          <p:cNvCxnSpPr>
            <a:cxnSpLocks/>
          </p:cNvCxnSpPr>
          <p:nvPr/>
        </p:nvCxnSpPr>
        <p:spPr>
          <a:xfrm flipH="1" flipV="1">
            <a:off x="5310378" y="2042160"/>
            <a:ext cx="651510" cy="8595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2D04761E-E612-FD55-4984-0DB11F012D1F}"/>
              </a:ext>
            </a:extLst>
          </p:cNvPr>
          <p:cNvCxnSpPr>
            <a:cxnSpLocks/>
          </p:cNvCxnSpPr>
          <p:nvPr/>
        </p:nvCxnSpPr>
        <p:spPr>
          <a:xfrm>
            <a:off x="3282315" y="3199864"/>
            <a:ext cx="2118741" cy="226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5F202CE5-4B99-F2AB-8C46-780101D1A2E6}"/>
              </a:ext>
            </a:extLst>
          </p:cNvPr>
          <p:cNvCxnSpPr>
            <a:cxnSpLocks/>
          </p:cNvCxnSpPr>
          <p:nvPr/>
        </p:nvCxnSpPr>
        <p:spPr>
          <a:xfrm>
            <a:off x="5513167" y="2000524"/>
            <a:ext cx="704753" cy="900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9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Diabetes mellitus: ernstige gevolgen</a:t>
            </a:r>
          </a:p>
        </p:txBody>
      </p:sp>
      <p:pic>
        <p:nvPicPr>
          <p:cNvPr id="9" name="Afbeelding 8">
            <a:extLst>
              <a:ext uri="{FF2B5EF4-FFF2-40B4-BE49-F238E27FC236}">
                <a16:creationId xmlns:a16="http://schemas.microsoft.com/office/drawing/2014/main" id="{0E614223-548B-7B46-A0DD-0034492E7C40}"/>
              </a:ext>
            </a:extLst>
          </p:cNvPr>
          <p:cNvPicPr>
            <a:picLocks noChangeAspect="1"/>
          </p:cNvPicPr>
          <p:nvPr/>
        </p:nvPicPr>
        <p:blipFill>
          <a:blip r:embed="rId2"/>
          <a:stretch>
            <a:fillRect/>
          </a:stretch>
        </p:blipFill>
        <p:spPr>
          <a:xfrm>
            <a:off x="749807" y="1086227"/>
            <a:ext cx="1825779" cy="2227785"/>
          </a:xfrm>
          <a:prstGeom prst="rect">
            <a:avLst/>
          </a:prstGeom>
        </p:spPr>
      </p:pic>
      <p:pic>
        <p:nvPicPr>
          <p:cNvPr id="11" name="Afbeelding 10">
            <a:extLst>
              <a:ext uri="{FF2B5EF4-FFF2-40B4-BE49-F238E27FC236}">
                <a16:creationId xmlns:a16="http://schemas.microsoft.com/office/drawing/2014/main" id="{F3A5CCC8-3686-B028-BC83-E35BB9D9A312}"/>
              </a:ext>
            </a:extLst>
          </p:cNvPr>
          <p:cNvPicPr>
            <a:picLocks noChangeAspect="1"/>
          </p:cNvPicPr>
          <p:nvPr/>
        </p:nvPicPr>
        <p:blipFill>
          <a:blip r:embed="rId3"/>
          <a:stretch>
            <a:fillRect/>
          </a:stretch>
        </p:blipFill>
        <p:spPr>
          <a:xfrm>
            <a:off x="4670673" y="1019562"/>
            <a:ext cx="1839318" cy="2293540"/>
          </a:xfrm>
          <a:prstGeom prst="rect">
            <a:avLst/>
          </a:prstGeom>
        </p:spPr>
      </p:pic>
      <p:pic>
        <p:nvPicPr>
          <p:cNvPr id="13" name="Afbeelding 12">
            <a:extLst>
              <a:ext uri="{FF2B5EF4-FFF2-40B4-BE49-F238E27FC236}">
                <a16:creationId xmlns:a16="http://schemas.microsoft.com/office/drawing/2014/main" id="{A344C1C4-0A20-E048-77B0-85841CEBD706}"/>
              </a:ext>
            </a:extLst>
          </p:cNvPr>
          <p:cNvPicPr>
            <a:picLocks noChangeAspect="1"/>
          </p:cNvPicPr>
          <p:nvPr/>
        </p:nvPicPr>
        <p:blipFill>
          <a:blip r:embed="rId4"/>
          <a:stretch>
            <a:fillRect/>
          </a:stretch>
        </p:blipFill>
        <p:spPr>
          <a:xfrm>
            <a:off x="2604299" y="1041279"/>
            <a:ext cx="1922007" cy="2296352"/>
          </a:xfrm>
          <a:prstGeom prst="rect">
            <a:avLst/>
          </a:prstGeom>
        </p:spPr>
      </p:pic>
      <p:pic>
        <p:nvPicPr>
          <p:cNvPr id="15" name="Afbeelding 14">
            <a:extLst>
              <a:ext uri="{FF2B5EF4-FFF2-40B4-BE49-F238E27FC236}">
                <a16:creationId xmlns:a16="http://schemas.microsoft.com/office/drawing/2014/main" id="{49C5949A-628F-8693-E941-446505EF51A9}"/>
              </a:ext>
            </a:extLst>
          </p:cNvPr>
          <p:cNvPicPr>
            <a:picLocks noChangeAspect="1"/>
          </p:cNvPicPr>
          <p:nvPr/>
        </p:nvPicPr>
        <p:blipFill>
          <a:blip r:embed="rId5"/>
          <a:stretch>
            <a:fillRect/>
          </a:stretch>
        </p:blipFill>
        <p:spPr>
          <a:xfrm>
            <a:off x="6675721" y="1019562"/>
            <a:ext cx="1900552" cy="2233982"/>
          </a:xfrm>
          <a:prstGeom prst="rect">
            <a:avLst/>
          </a:prstGeom>
        </p:spPr>
      </p:pic>
      <p:sp>
        <p:nvSpPr>
          <p:cNvPr id="20" name="Tekstvak 19">
            <a:extLst>
              <a:ext uri="{FF2B5EF4-FFF2-40B4-BE49-F238E27FC236}">
                <a16:creationId xmlns:a16="http://schemas.microsoft.com/office/drawing/2014/main" id="{E908FC0A-8CFB-D4BE-2E99-9C1622AD196E}"/>
              </a:ext>
            </a:extLst>
          </p:cNvPr>
          <p:cNvSpPr txBox="1"/>
          <p:nvPr/>
        </p:nvSpPr>
        <p:spPr>
          <a:xfrm>
            <a:off x="593164" y="3337631"/>
            <a:ext cx="2145582" cy="923330"/>
          </a:xfrm>
          <a:prstGeom prst="rect">
            <a:avLst/>
          </a:prstGeom>
          <a:noFill/>
        </p:spPr>
        <p:txBody>
          <a:bodyPr wrap="square" rtlCol="0">
            <a:spAutoFit/>
          </a:bodyPr>
          <a:lstStyle/>
          <a:p>
            <a:pPr algn="ctr"/>
            <a:r>
              <a:rPr lang="nl-NL" b="1" dirty="0"/>
              <a:t>2-4 keer verhoogd risico op hart- en vaatziekten</a:t>
            </a:r>
          </a:p>
        </p:txBody>
      </p:sp>
      <p:sp>
        <p:nvSpPr>
          <p:cNvPr id="21" name="Tekstvak 20">
            <a:extLst>
              <a:ext uri="{FF2B5EF4-FFF2-40B4-BE49-F238E27FC236}">
                <a16:creationId xmlns:a16="http://schemas.microsoft.com/office/drawing/2014/main" id="{2810A07E-CF7E-1FC2-492C-55618BFF0CB7}"/>
              </a:ext>
            </a:extLst>
          </p:cNvPr>
          <p:cNvSpPr txBox="1"/>
          <p:nvPr/>
        </p:nvSpPr>
        <p:spPr>
          <a:xfrm>
            <a:off x="2699909" y="3337631"/>
            <a:ext cx="1730786" cy="1200329"/>
          </a:xfrm>
          <a:prstGeom prst="rect">
            <a:avLst/>
          </a:prstGeom>
          <a:noFill/>
        </p:spPr>
        <p:txBody>
          <a:bodyPr wrap="square" rtlCol="0">
            <a:spAutoFit/>
          </a:bodyPr>
          <a:lstStyle/>
          <a:p>
            <a:pPr algn="ctr"/>
            <a:r>
              <a:rPr lang="nl-NL" b="1" dirty="0"/>
              <a:t>Belangrijkste oorzaak eindstadium nierfalen</a:t>
            </a:r>
          </a:p>
        </p:txBody>
      </p:sp>
      <p:sp>
        <p:nvSpPr>
          <p:cNvPr id="22" name="Tekstvak 21">
            <a:extLst>
              <a:ext uri="{FF2B5EF4-FFF2-40B4-BE49-F238E27FC236}">
                <a16:creationId xmlns:a16="http://schemas.microsoft.com/office/drawing/2014/main" id="{4978DFD1-614B-01BE-08C1-044B43A250AD}"/>
              </a:ext>
            </a:extLst>
          </p:cNvPr>
          <p:cNvSpPr txBox="1"/>
          <p:nvPr/>
        </p:nvSpPr>
        <p:spPr>
          <a:xfrm>
            <a:off x="4874052" y="3313102"/>
            <a:ext cx="1432560" cy="1200329"/>
          </a:xfrm>
          <a:prstGeom prst="rect">
            <a:avLst/>
          </a:prstGeom>
          <a:noFill/>
        </p:spPr>
        <p:txBody>
          <a:bodyPr wrap="square" rtlCol="0">
            <a:spAutoFit/>
          </a:bodyPr>
          <a:lstStyle/>
          <a:p>
            <a:pPr algn="ctr"/>
            <a:r>
              <a:rPr lang="nl-NL" b="1" dirty="0"/>
              <a:t>Belangrijkste oorzaak blindheid in volwassenen</a:t>
            </a:r>
          </a:p>
        </p:txBody>
      </p:sp>
      <p:sp>
        <p:nvSpPr>
          <p:cNvPr id="23" name="Tekstvak 22">
            <a:extLst>
              <a:ext uri="{FF2B5EF4-FFF2-40B4-BE49-F238E27FC236}">
                <a16:creationId xmlns:a16="http://schemas.microsoft.com/office/drawing/2014/main" id="{652E712D-69AD-B99A-C8F2-EED3EBCADFCF}"/>
              </a:ext>
            </a:extLst>
          </p:cNvPr>
          <p:cNvSpPr txBox="1"/>
          <p:nvPr/>
        </p:nvSpPr>
        <p:spPr>
          <a:xfrm>
            <a:off x="6909717" y="3313101"/>
            <a:ext cx="1432560" cy="1200329"/>
          </a:xfrm>
          <a:prstGeom prst="rect">
            <a:avLst/>
          </a:prstGeom>
          <a:noFill/>
        </p:spPr>
        <p:txBody>
          <a:bodyPr wrap="square" rtlCol="0">
            <a:spAutoFit/>
          </a:bodyPr>
          <a:lstStyle/>
          <a:p>
            <a:pPr algn="ctr"/>
            <a:r>
              <a:rPr lang="nl-NL" b="1" dirty="0"/>
              <a:t>Belangrijkste oorzaak niet-traumatische amputaties</a:t>
            </a:r>
          </a:p>
        </p:txBody>
      </p:sp>
    </p:spTree>
    <p:extLst>
      <p:ext uri="{BB962C8B-B14F-4D97-AF65-F5344CB8AC3E}">
        <p14:creationId xmlns:p14="http://schemas.microsoft.com/office/powerpoint/2010/main" val="45821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684468" y="735972"/>
            <a:ext cx="7970385" cy="4013599"/>
          </a:xfrm>
          <a:prstGeom prst="rect">
            <a:avLst/>
          </a:prstGeom>
          <a:noFill/>
        </p:spPr>
        <p:txBody>
          <a:bodyPr wrap="square" rtlCol="0">
            <a:spAutoFit/>
          </a:bodyPr>
          <a:lstStyle/>
          <a:p>
            <a:pPr defTabSz="685343">
              <a:defRPr/>
            </a:pPr>
            <a:r>
              <a:rPr lang="nl-NL" sz="3298" b="1" dirty="0">
                <a:solidFill>
                  <a:srgbClr val="253796"/>
                </a:solidFill>
                <a:latin typeface="Calibri"/>
              </a:rPr>
              <a:t>Harteraad is hét expertisecentrum voor het leven met een hart- en vaataandoening.</a:t>
            </a:r>
          </a:p>
          <a:p>
            <a:pPr defTabSz="685343">
              <a:defRPr/>
            </a:pPr>
            <a:endParaRPr lang="nl-NL" sz="1050" b="1" dirty="0">
              <a:solidFill>
                <a:prstClr val="black"/>
              </a:solidFill>
              <a:latin typeface="Calibri"/>
            </a:endParaRPr>
          </a:p>
          <a:p>
            <a:pPr defTabSz="685343">
              <a:defRPr/>
            </a:pPr>
            <a:r>
              <a:rPr lang="nl-NL" sz="2398" dirty="0">
                <a:solidFill>
                  <a:prstClr val="black"/>
                </a:solidFill>
                <a:latin typeface="Calibri"/>
              </a:rPr>
              <a:t>Harteraad helpt mensen met een hart- en vaataandoening en hun naasten met:</a:t>
            </a:r>
          </a:p>
          <a:p>
            <a:pPr marL="342671" indent="-342671" defTabSz="685343">
              <a:buFontTx/>
              <a:buChar char="-"/>
              <a:defRPr/>
            </a:pPr>
            <a:r>
              <a:rPr lang="nl-NL" sz="2398" dirty="0">
                <a:solidFill>
                  <a:prstClr val="black"/>
                </a:solidFill>
                <a:latin typeface="Calibri"/>
              </a:rPr>
              <a:t>praktische steun</a:t>
            </a:r>
          </a:p>
          <a:p>
            <a:pPr marL="342671" indent="-342671" defTabSz="685343">
              <a:buFontTx/>
              <a:buChar char="-"/>
              <a:defRPr/>
            </a:pPr>
            <a:r>
              <a:rPr lang="nl-NL" sz="2398" dirty="0">
                <a:solidFill>
                  <a:prstClr val="black"/>
                </a:solidFill>
                <a:latin typeface="Calibri"/>
              </a:rPr>
              <a:t>sociale steun</a:t>
            </a:r>
          </a:p>
          <a:p>
            <a:pPr marL="342671" indent="-342671" defTabSz="685343">
              <a:buFontTx/>
              <a:buChar char="-"/>
              <a:defRPr/>
            </a:pPr>
            <a:r>
              <a:rPr lang="nl-NL" sz="2398" dirty="0">
                <a:solidFill>
                  <a:prstClr val="black"/>
                </a:solidFill>
                <a:latin typeface="Calibri"/>
              </a:rPr>
              <a:t>emotionele steun.</a:t>
            </a:r>
          </a:p>
          <a:p>
            <a:pPr defTabSz="685343">
              <a:defRPr/>
            </a:pPr>
            <a:endParaRPr lang="nl-NL" sz="1050" dirty="0">
              <a:solidFill>
                <a:prstClr val="black"/>
              </a:solidFill>
              <a:latin typeface="Calibri"/>
            </a:endParaRPr>
          </a:p>
          <a:p>
            <a:pPr defTabSz="685343">
              <a:defRPr/>
            </a:pPr>
            <a:r>
              <a:rPr lang="nl-NL" sz="2398" dirty="0">
                <a:solidFill>
                  <a:prstClr val="black"/>
                </a:solidFill>
                <a:latin typeface="Calibri"/>
              </a:rPr>
              <a:t>Harteraad komt op voor de belangen van ruim 1,7 miljoen mensen met een hart- en vaataandoening.</a:t>
            </a:r>
            <a:endParaRPr lang="nl-NL" sz="3598" b="1" dirty="0">
              <a:solidFill>
                <a:prstClr val="black"/>
              </a:solidFill>
              <a:latin typeface="Calibri"/>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154" y="2337764"/>
            <a:ext cx="4402334" cy="1330237"/>
          </a:xfrm>
          <a:prstGeom prst="rect">
            <a:avLst/>
          </a:prstGeom>
        </p:spPr>
      </p:pic>
    </p:spTree>
    <p:extLst>
      <p:ext uri="{BB962C8B-B14F-4D97-AF65-F5344CB8AC3E}">
        <p14:creationId xmlns:p14="http://schemas.microsoft.com/office/powerpoint/2010/main" val="2469649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87D8CD-CD02-4B96-2AE7-0AF9B48C7F91}"/>
              </a:ext>
            </a:extLst>
          </p:cNvPr>
          <p:cNvSpPr>
            <a:spLocks noGrp="1"/>
          </p:cNvSpPr>
          <p:nvPr>
            <p:ph type="subTitle" idx="1"/>
          </p:nvPr>
        </p:nvSpPr>
        <p:spPr/>
        <p:txBody>
          <a:bodyPr/>
          <a:lstStyle/>
          <a:p>
            <a:pPr algn="ctr"/>
            <a:r>
              <a:rPr lang="nl-NL" dirty="0"/>
              <a:t>ervaringsdeskundige</a:t>
            </a:r>
          </a:p>
        </p:txBody>
      </p:sp>
      <p:pic>
        <p:nvPicPr>
          <p:cNvPr id="2" name="Afbeelding 6" descr="Afbeelding met tekst&#10;&#10;Automatisch gegenereerde beschrijving">
            <a:extLst>
              <a:ext uri="{FF2B5EF4-FFF2-40B4-BE49-F238E27FC236}">
                <a16:creationId xmlns:a16="http://schemas.microsoft.com/office/drawing/2014/main" id="{87DA4513-8BA7-084D-F9C4-42B51007D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327" y="2404549"/>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10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Nierziekten en slagaderverkalking</a:t>
            </a:r>
          </a:p>
        </p:txBody>
      </p:sp>
      <p:sp>
        <p:nvSpPr>
          <p:cNvPr id="33" name="Tekstvak 32">
            <a:extLst>
              <a:ext uri="{FF2B5EF4-FFF2-40B4-BE49-F238E27FC236}">
                <a16:creationId xmlns:a16="http://schemas.microsoft.com/office/drawing/2014/main" id="{5DB5ECDC-4544-10DA-0EE4-A038EEF7E7D6}"/>
              </a:ext>
            </a:extLst>
          </p:cNvPr>
          <p:cNvSpPr txBox="1"/>
          <p:nvPr/>
        </p:nvSpPr>
        <p:spPr>
          <a:xfrm>
            <a:off x="5021825" y="1675200"/>
            <a:ext cx="1962443" cy="1384995"/>
          </a:xfrm>
          <a:prstGeom prst="rect">
            <a:avLst/>
          </a:prstGeom>
          <a:noFill/>
        </p:spPr>
        <p:txBody>
          <a:bodyPr wrap="square">
            <a:spAutoFit/>
          </a:bodyPr>
          <a:lstStyle/>
          <a:p>
            <a:r>
              <a:rPr lang="nl-NL" sz="1400" b="1" dirty="0">
                <a:solidFill>
                  <a:schemeClr val="bg1"/>
                </a:solidFill>
              </a:rPr>
              <a:t>Zonder atherosclerose:</a:t>
            </a:r>
          </a:p>
          <a:p>
            <a:pPr marL="171450" indent="-171450">
              <a:buFontTx/>
              <a:buChar char="-"/>
            </a:pPr>
            <a:r>
              <a:rPr lang="nl-NL" sz="1400" dirty="0">
                <a:solidFill>
                  <a:schemeClr val="bg1"/>
                </a:solidFill>
              </a:rPr>
              <a:t>Slagaderverkalking</a:t>
            </a:r>
          </a:p>
          <a:p>
            <a:pPr marL="171450" indent="-171450">
              <a:buFontTx/>
              <a:buChar char="-"/>
            </a:pPr>
            <a:r>
              <a:rPr lang="nl-NL" sz="1400" dirty="0">
                <a:solidFill>
                  <a:schemeClr val="bg1"/>
                </a:solidFill>
              </a:rPr>
              <a:t>Hartklepverkalking</a:t>
            </a:r>
          </a:p>
          <a:p>
            <a:pPr marL="171450" indent="-171450">
              <a:buFontTx/>
              <a:buChar char="-"/>
            </a:pPr>
            <a:r>
              <a:rPr lang="nl-NL" sz="1400" dirty="0">
                <a:solidFill>
                  <a:schemeClr val="bg1"/>
                </a:solidFill>
              </a:rPr>
              <a:t>Hartvergroting</a:t>
            </a:r>
          </a:p>
          <a:p>
            <a:pPr marL="171450" indent="-171450">
              <a:buFontTx/>
              <a:buChar char="-"/>
            </a:pPr>
            <a:r>
              <a:rPr lang="nl-NL" sz="1400" dirty="0">
                <a:solidFill>
                  <a:schemeClr val="bg1"/>
                </a:solidFill>
              </a:rPr>
              <a:t>Hartritmestoornis</a:t>
            </a:r>
          </a:p>
          <a:p>
            <a:pPr marL="171450" indent="-171450">
              <a:buFontTx/>
              <a:buChar char="-"/>
            </a:pPr>
            <a:r>
              <a:rPr lang="nl-NL" sz="1400" dirty="0">
                <a:solidFill>
                  <a:schemeClr val="bg1"/>
                </a:solidFill>
              </a:rPr>
              <a:t>…….</a:t>
            </a:r>
          </a:p>
        </p:txBody>
      </p:sp>
      <p:sp>
        <p:nvSpPr>
          <p:cNvPr id="34" name="Tekstvak 33">
            <a:extLst>
              <a:ext uri="{FF2B5EF4-FFF2-40B4-BE49-F238E27FC236}">
                <a16:creationId xmlns:a16="http://schemas.microsoft.com/office/drawing/2014/main" id="{80ABFE82-B167-B303-BFA0-E5FAC75CC50F}"/>
              </a:ext>
            </a:extLst>
          </p:cNvPr>
          <p:cNvSpPr txBox="1"/>
          <p:nvPr/>
        </p:nvSpPr>
        <p:spPr>
          <a:xfrm>
            <a:off x="795527" y="882265"/>
            <a:ext cx="1685345" cy="830997"/>
          </a:xfrm>
          <a:prstGeom prst="rect">
            <a:avLst/>
          </a:prstGeom>
          <a:solidFill>
            <a:schemeClr val="tx2"/>
          </a:solidFill>
        </p:spPr>
        <p:txBody>
          <a:bodyPr wrap="square" rtlCol="0">
            <a:spAutoFit/>
          </a:bodyPr>
          <a:lstStyle/>
          <a:p>
            <a:r>
              <a:rPr lang="nl-NL" sz="2400" b="1" dirty="0">
                <a:solidFill>
                  <a:schemeClr val="bg1"/>
                </a:solidFill>
              </a:rPr>
              <a:t>Hart- en vaatziekten</a:t>
            </a:r>
          </a:p>
        </p:txBody>
      </p:sp>
    </p:spTree>
    <p:extLst>
      <p:ext uri="{BB962C8B-B14F-4D97-AF65-F5344CB8AC3E}">
        <p14:creationId xmlns:p14="http://schemas.microsoft.com/office/powerpoint/2010/main" val="373486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Nierziekten en slagaderverkalking</a:t>
            </a:r>
          </a:p>
        </p:txBody>
      </p:sp>
      <p:sp>
        <p:nvSpPr>
          <p:cNvPr id="5" name="Pijl: rechts 4">
            <a:extLst>
              <a:ext uri="{FF2B5EF4-FFF2-40B4-BE49-F238E27FC236}">
                <a16:creationId xmlns:a16="http://schemas.microsoft.com/office/drawing/2014/main" id="{E8E54164-4F87-32DA-02E6-5DF49066F6A9}"/>
              </a:ext>
            </a:extLst>
          </p:cNvPr>
          <p:cNvSpPr/>
          <p:nvPr/>
        </p:nvSpPr>
        <p:spPr>
          <a:xfrm>
            <a:off x="795527" y="4148997"/>
            <a:ext cx="7253130" cy="279206"/>
          </a:xfrm>
          <a:prstGeom prst="rightArrow">
            <a:avLst/>
          </a:prstGeom>
          <a:gradFill flip="none" rotWithShape="1">
            <a:gsLst>
              <a:gs pos="0">
                <a:schemeClr val="accent1">
                  <a:lumMod val="5000"/>
                  <a:lumOff val="95000"/>
                </a:schemeClr>
              </a:gs>
              <a:gs pos="100000">
                <a:schemeClr val="accent1">
                  <a:lumMod val="75000"/>
                </a:schemeClr>
              </a:gs>
              <a:gs pos="100000">
                <a:schemeClr val="accent1">
                  <a:lumMod val="45000"/>
                  <a:lumOff val="55000"/>
                </a:schemeClr>
              </a:gs>
              <a:gs pos="100000">
                <a:schemeClr val="accent1">
                  <a:lumMod val="30000"/>
                  <a:lumOff val="70000"/>
                </a:schemeClr>
              </a:gs>
            </a:gsLst>
            <a:lin ang="0" scaled="1"/>
            <a:tileRect/>
          </a:gradFill>
          <a:ln w="158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a:extLst>
              <a:ext uri="{FF2B5EF4-FFF2-40B4-BE49-F238E27FC236}">
                <a16:creationId xmlns:a16="http://schemas.microsoft.com/office/drawing/2014/main" id="{7603F895-D92B-E82B-9774-0DC0880F3354}"/>
              </a:ext>
            </a:extLst>
          </p:cNvPr>
          <p:cNvSpPr txBox="1"/>
          <p:nvPr/>
        </p:nvSpPr>
        <p:spPr>
          <a:xfrm>
            <a:off x="3203794" y="3852563"/>
            <a:ext cx="2369367" cy="400110"/>
          </a:xfrm>
          <a:prstGeom prst="rect">
            <a:avLst/>
          </a:prstGeom>
          <a:noFill/>
        </p:spPr>
        <p:txBody>
          <a:bodyPr wrap="none" rtlCol="0">
            <a:spAutoFit/>
          </a:bodyPr>
          <a:lstStyle/>
          <a:p>
            <a:r>
              <a:rPr lang="nl-NL" sz="2000" b="1" dirty="0"/>
              <a:t>Stadium nierfalen →</a:t>
            </a:r>
          </a:p>
        </p:txBody>
      </p:sp>
      <p:sp>
        <p:nvSpPr>
          <p:cNvPr id="14" name="Tekstvak 13">
            <a:extLst>
              <a:ext uri="{FF2B5EF4-FFF2-40B4-BE49-F238E27FC236}">
                <a16:creationId xmlns:a16="http://schemas.microsoft.com/office/drawing/2014/main" id="{C34F0A18-B5B0-0605-0E7C-505D05E0181F}"/>
              </a:ext>
            </a:extLst>
          </p:cNvPr>
          <p:cNvSpPr txBox="1"/>
          <p:nvPr/>
        </p:nvSpPr>
        <p:spPr>
          <a:xfrm>
            <a:off x="709707" y="4332454"/>
            <a:ext cx="1856983" cy="400110"/>
          </a:xfrm>
          <a:prstGeom prst="rect">
            <a:avLst/>
          </a:prstGeom>
          <a:noFill/>
        </p:spPr>
        <p:txBody>
          <a:bodyPr wrap="none" rtlCol="0">
            <a:spAutoFit/>
          </a:bodyPr>
          <a:lstStyle/>
          <a:p>
            <a:r>
              <a:rPr lang="nl-NL" sz="2000" b="1" dirty="0"/>
              <a:t>Geen nierziekte</a:t>
            </a:r>
          </a:p>
        </p:txBody>
      </p:sp>
      <p:sp>
        <p:nvSpPr>
          <p:cNvPr id="15" name="Tekstvak 14">
            <a:extLst>
              <a:ext uri="{FF2B5EF4-FFF2-40B4-BE49-F238E27FC236}">
                <a16:creationId xmlns:a16="http://schemas.microsoft.com/office/drawing/2014/main" id="{0464A3A7-63D4-B196-8EA5-D8CA56EF9FE9}"/>
              </a:ext>
            </a:extLst>
          </p:cNvPr>
          <p:cNvSpPr txBox="1"/>
          <p:nvPr/>
        </p:nvSpPr>
        <p:spPr>
          <a:xfrm>
            <a:off x="6172506" y="4332751"/>
            <a:ext cx="2520370" cy="400110"/>
          </a:xfrm>
          <a:prstGeom prst="rect">
            <a:avLst/>
          </a:prstGeom>
          <a:noFill/>
        </p:spPr>
        <p:txBody>
          <a:bodyPr wrap="none" rtlCol="0">
            <a:spAutoFit/>
          </a:bodyPr>
          <a:lstStyle/>
          <a:p>
            <a:r>
              <a:rPr lang="nl-NL" sz="2000" b="1" dirty="0"/>
              <a:t>Eindstadium nierfalen</a:t>
            </a:r>
          </a:p>
        </p:txBody>
      </p:sp>
      <p:sp>
        <p:nvSpPr>
          <p:cNvPr id="33" name="Tekstvak 32">
            <a:extLst>
              <a:ext uri="{FF2B5EF4-FFF2-40B4-BE49-F238E27FC236}">
                <a16:creationId xmlns:a16="http://schemas.microsoft.com/office/drawing/2014/main" id="{5DB5ECDC-4544-10DA-0EE4-A038EEF7E7D6}"/>
              </a:ext>
            </a:extLst>
          </p:cNvPr>
          <p:cNvSpPr txBox="1"/>
          <p:nvPr/>
        </p:nvSpPr>
        <p:spPr>
          <a:xfrm>
            <a:off x="5021825" y="1675200"/>
            <a:ext cx="1962443" cy="1384995"/>
          </a:xfrm>
          <a:prstGeom prst="rect">
            <a:avLst/>
          </a:prstGeom>
          <a:noFill/>
        </p:spPr>
        <p:txBody>
          <a:bodyPr wrap="square">
            <a:spAutoFit/>
          </a:bodyPr>
          <a:lstStyle/>
          <a:p>
            <a:r>
              <a:rPr lang="nl-NL" sz="1400" b="1" dirty="0">
                <a:solidFill>
                  <a:schemeClr val="bg1"/>
                </a:solidFill>
              </a:rPr>
              <a:t>Zonder atherosclerose:</a:t>
            </a:r>
          </a:p>
          <a:p>
            <a:pPr marL="171450" indent="-171450">
              <a:buFontTx/>
              <a:buChar char="-"/>
            </a:pPr>
            <a:r>
              <a:rPr lang="nl-NL" sz="1400" dirty="0">
                <a:solidFill>
                  <a:schemeClr val="bg1"/>
                </a:solidFill>
              </a:rPr>
              <a:t>Slagaderverkalking</a:t>
            </a:r>
          </a:p>
          <a:p>
            <a:pPr marL="171450" indent="-171450">
              <a:buFontTx/>
              <a:buChar char="-"/>
            </a:pPr>
            <a:r>
              <a:rPr lang="nl-NL" sz="1400" dirty="0">
                <a:solidFill>
                  <a:schemeClr val="bg1"/>
                </a:solidFill>
              </a:rPr>
              <a:t>Hartklepverkalking</a:t>
            </a:r>
          </a:p>
          <a:p>
            <a:pPr marL="171450" indent="-171450">
              <a:buFontTx/>
              <a:buChar char="-"/>
            </a:pPr>
            <a:r>
              <a:rPr lang="nl-NL" sz="1400" dirty="0">
                <a:solidFill>
                  <a:schemeClr val="bg1"/>
                </a:solidFill>
              </a:rPr>
              <a:t>Hartvergroting</a:t>
            </a:r>
          </a:p>
          <a:p>
            <a:pPr marL="171450" indent="-171450">
              <a:buFontTx/>
              <a:buChar char="-"/>
            </a:pPr>
            <a:r>
              <a:rPr lang="nl-NL" sz="1400" dirty="0">
                <a:solidFill>
                  <a:schemeClr val="bg1"/>
                </a:solidFill>
              </a:rPr>
              <a:t>Hartritmestoornis</a:t>
            </a:r>
          </a:p>
          <a:p>
            <a:pPr marL="171450" indent="-171450">
              <a:buFontTx/>
              <a:buChar char="-"/>
            </a:pPr>
            <a:r>
              <a:rPr lang="nl-NL" sz="1400" dirty="0">
                <a:solidFill>
                  <a:schemeClr val="bg1"/>
                </a:solidFill>
              </a:rPr>
              <a:t>…….</a:t>
            </a:r>
          </a:p>
        </p:txBody>
      </p:sp>
      <p:sp>
        <p:nvSpPr>
          <p:cNvPr id="34" name="Tekstvak 33">
            <a:extLst>
              <a:ext uri="{FF2B5EF4-FFF2-40B4-BE49-F238E27FC236}">
                <a16:creationId xmlns:a16="http://schemas.microsoft.com/office/drawing/2014/main" id="{80ABFE82-B167-B303-BFA0-E5FAC75CC50F}"/>
              </a:ext>
            </a:extLst>
          </p:cNvPr>
          <p:cNvSpPr txBox="1"/>
          <p:nvPr/>
        </p:nvSpPr>
        <p:spPr>
          <a:xfrm>
            <a:off x="795527" y="882265"/>
            <a:ext cx="1685345" cy="830997"/>
          </a:xfrm>
          <a:prstGeom prst="rect">
            <a:avLst/>
          </a:prstGeom>
          <a:solidFill>
            <a:schemeClr val="tx2"/>
          </a:solidFill>
        </p:spPr>
        <p:txBody>
          <a:bodyPr wrap="square" rtlCol="0">
            <a:spAutoFit/>
          </a:bodyPr>
          <a:lstStyle/>
          <a:p>
            <a:r>
              <a:rPr lang="nl-NL" sz="2400" b="1" dirty="0">
                <a:solidFill>
                  <a:schemeClr val="bg1"/>
                </a:solidFill>
              </a:rPr>
              <a:t>Hart- en vaatziekten</a:t>
            </a:r>
          </a:p>
        </p:txBody>
      </p:sp>
    </p:spTree>
    <p:extLst>
      <p:ext uri="{BB962C8B-B14F-4D97-AF65-F5344CB8AC3E}">
        <p14:creationId xmlns:p14="http://schemas.microsoft.com/office/powerpoint/2010/main" val="220654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Nierziekten en slagaderverkalking</a:t>
            </a:r>
          </a:p>
        </p:txBody>
      </p:sp>
      <p:sp>
        <p:nvSpPr>
          <p:cNvPr id="5" name="Pijl: rechts 4">
            <a:extLst>
              <a:ext uri="{FF2B5EF4-FFF2-40B4-BE49-F238E27FC236}">
                <a16:creationId xmlns:a16="http://schemas.microsoft.com/office/drawing/2014/main" id="{E8E54164-4F87-32DA-02E6-5DF49066F6A9}"/>
              </a:ext>
            </a:extLst>
          </p:cNvPr>
          <p:cNvSpPr/>
          <p:nvPr/>
        </p:nvSpPr>
        <p:spPr>
          <a:xfrm>
            <a:off x="795527" y="4148997"/>
            <a:ext cx="7253130" cy="279206"/>
          </a:xfrm>
          <a:prstGeom prst="rightArrow">
            <a:avLst/>
          </a:prstGeom>
          <a:gradFill flip="none" rotWithShape="1">
            <a:gsLst>
              <a:gs pos="0">
                <a:schemeClr val="accent1">
                  <a:lumMod val="5000"/>
                  <a:lumOff val="95000"/>
                </a:schemeClr>
              </a:gs>
              <a:gs pos="100000">
                <a:schemeClr val="accent1">
                  <a:lumMod val="75000"/>
                </a:schemeClr>
              </a:gs>
              <a:gs pos="100000">
                <a:schemeClr val="accent1">
                  <a:lumMod val="45000"/>
                  <a:lumOff val="55000"/>
                </a:schemeClr>
              </a:gs>
              <a:gs pos="100000">
                <a:schemeClr val="accent1">
                  <a:lumMod val="30000"/>
                  <a:lumOff val="70000"/>
                </a:schemeClr>
              </a:gs>
            </a:gsLst>
            <a:lin ang="0" scaled="1"/>
            <a:tileRect/>
          </a:gradFill>
          <a:ln w="158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a:extLst>
              <a:ext uri="{FF2B5EF4-FFF2-40B4-BE49-F238E27FC236}">
                <a16:creationId xmlns:a16="http://schemas.microsoft.com/office/drawing/2014/main" id="{7603F895-D92B-E82B-9774-0DC0880F3354}"/>
              </a:ext>
            </a:extLst>
          </p:cNvPr>
          <p:cNvSpPr txBox="1"/>
          <p:nvPr/>
        </p:nvSpPr>
        <p:spPr>
          <a:xfrm>
            <a:off x="3203794" y="3852563"/>
            <a:ext cx="2369367" cy="400110"/>
          </a:xfrm>
          <a:prstGeom prst="rect">
            <a:avLst/>
          </a:prstGeom>
          <a:noFill/>
        </p:spPr>
        <p:txBody>
          <a:bodyPr wrap="none" rtlCol="0">
            <a:spAutoFit/>
          </a:bodyPr>
          <a:lstStyle/>
          <a:p>
            <a:r>
              <a:rPr lang="nl-NL" sz="2000" b="1" dirty="0"/>
              <a:t>Stadium nierfalen →</a:t>
            </a:r>
          </a:p>
        </p:txBody>
      </p:sp>
      <p:sp>
        <p:nvSpPr>
          <p:cNvPr id="14" name="Tekstvak 13">
            <a:extLst>
              <a:ext uri="{FF2B5EF4-FFF2-40B4-BE49-F238E27FC236}">
                <a16:creationId xmlns:a16="http://schemas.microsoft.com/office/drawing/2014/main" id="{C34F0A18-B5B0-0605-0E7C-505D05E0181F}"/>
              </a:ext>
            </a:extLst>
          </p:cNvPr>
          <p:cNvSpPr txBox="1"/>
          <p:nvPr/>
        </p:nvSpPr>
        <p:spPr>
          <a:xfrm>
            <a:off x="709707" y="4332454"/>
            <a:ext cx="1856983" cy="400110"/>
          </a:xfrm>
          <a:prstGeom prst="rect">
            <a:avLst/>
          </a:prstGeom>
          <a:noFill/>
        </p:spPr>
        <p:txBody>
          <a:bodyPr wrap="none" rtlCol="0">
            <a:spAutoFit/>
          </a:bodyPr>
          <a:lstStyle/>
          <a:p>
            <a:r>
              <a:rPr lang="nl-NL" sz="2000" b="1" dirty="0"/>
              <a:t>Geen nierziekte</a:t>
            </a:r>
          </a:p>
        </p:txBody>
      </p:sp>
      <p:sp>
        <p:nvSpPr>
          <p:cNvPr id="15" name="Tekstvak 14">
            <a:extLst>
              <a:ext uri="{FF2B5EF4-FFF2-40B4-BE49-F238E27FC236}">
                <a16:creationId xmlns:a16="http://schemas.microsoft.com/office/drawing/2014/main" id="{0464A3A7-63D4-B196-8EA5-D8CA56EF9FE9}"/>
              </a:ext>
            </a:extLst>
          </p:cNvPr>
          <p:cNvSpPr txBox="1"/>
          <p:nvPr/>
        </p:nvSpPr>
        <p:spPr>
          <a:xfrm>
            <a:off x="6172506" y="4332751"/>
            <a:ext cx="2520370" cy="400110"/>
          </a:xfrm>
          <a:prstGeom prst="rect">
            <a:avLst/>
          </a:prstGeom>
          <a:noFill/>
        </p:spPr>
        <p:txBody>
          <a:bodyPr wrap="none" rtlCol="0">
            <a:spAutoFit/>
          </a:bodyPr>
          <a:lstStyle/>
          <a:p>
            <a:r>
              <a:rPr lang="nl-NL" sz="2000" b="1" dirty="0"/>
              <a:t>Eindstadium nierfalen</a:t>
            </a:r>
          </a:p>
        </p:txBody>
      </p:sp>
      <p:sp>
        <p:nvSpPr>
          <p:cNvPr id="29" name="Vrije vorm: vorm 28">
            <a:extLst>
              <a:ext uri="{FF2B5EF4-FFF2-40B4-BE49-F238E27FC236}">
                <a16:creationId xmlns:a16="http://schemas.microsoft.com/office/drawing/2014/main" id="{DC45D6EC-C482-3BF9-F96A-FC65A089F5AC}"/>
              </a:ext>
            </a:extLst>
          </p:cNvPr>
          <p:cNvSpPr/>
          <p:nvPr/>
        </p:nvSpPr>
        <p:spPr>
          <a:xfrm>
            <a:off x="845128" y="3013364"/>
            <a:ext cx="6386323" cy="831272"/>
          </a:xfrm>
          <a:custGeom>
            <a:avLst/>
            <a:gdLst>
              <a:gd name="connsiteX0" fmla="*/ 0 w 7038109"/>
              <a:gd name="connsiteY0" fmla="*/ 942109 h 942109"/>
              <a:gd name="connsiteX1" fmla="*/ 7038109 w 7038109"/>
              <a:gd name="connsiteY1" fmla="*/ 914400 h 942109"/>
              <a:gd name="connsiteX2" fmla="*/ 7024255 w 7038109"/>
              <a:gd name="connsiteY2" fmla="*/ 0 h 942109"/>
              <a:gd name="connsiteX3" fmla="*/ 3442855 w 7038109"/>
              <a:gd name="connsiteY3" fmla="*/ 0 h 942109"/>
              <a:gd name="connsiteX4" fmla="*/ 0 w 7038109"/>
              <a:gd name="connsiteY4" fmla="*/ 942109 h 942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109" h="942109">
                <a:moveTo>
                  <a:pt x="0" y="942109"/>
                </a:moveTo>
                <a:lnTo>
                  <a:pt x="7038109" y="914400"/>
                </a:lnTo>
                <a:lnTo>
                  <a:pt x="7024255" y="0"/>
                </a:lnTo>
                <a:lnTo>
                  <a:pt x="3442855" y="0"/>
                </a:lnTo>
                <a:lnTo>
                  <a:pt x="0" y="942109"/>
                </a:lnTo>
                <a:close/>
              </a:path>
            </a:pathLst>
          </a:custGeom>
          <a:solidFill>
            <a:srgbClr val="F4750C"/>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36E4D143-A556-D485-D3F2-F1C2EA430022}"/>
              </a:ext>
            </a:extLst>
          </p:cNvPr>
          <p:cNvSpPr txBox="1"/>
          <p:nvPr/>
        </p:nvSpPr>
        <p:spPr>
          <a:xfrm>
            <a:off x="5021825" y="2961009"/>
            <a:ext cx="2301362" cy="1077218"/>
          </a:xfrm>
          <a:prstGeom prst="rect">
            <a:avLst/>
          </a:prstGeom>
          <a:noFill/>
        </p:spPr>
        <p:txBody>
          <a:bodyPr wrap="square">
            <a:spAutoFit/>
          </a:bodyPr>
          <a:lstStyle/>
          <a:p>
            <a:r>
              <a:rPr lang="nl-NL" sz="1400" b="1" dirty="0">
                <a:solidFill>
                  <a:schemeClr val="bg1"/>
                </a:solidFill>
              </a:rPr>
              <a:t>Atherosclerose:</a:t>
            </a:r>
          </a:p>
          <a:p>
            <a:pPr marL="285750" indent="-285750">
              <a:buFontTx/>
              <a:buChar char="-"/>
            </a:pPr>
            <a:r>
              <a:rPr lang="nl-NL" sz="1200" dirty="0">
                <a:solidFill>
                  <a:schemeClr val="bg1"/>
                </a:solidFill>
              </a:rPr>
              <a:t>hartinfarct</a:t>
            </a:r>
          </a:p>
          <a:p>
            <a:pPr marL="285750" indent="-285750">
              <a:buFontTx/>
              <a:buChar char="-"/>
            </a:pPr>
            <a:r>
              <a:rPr lang="nl-NL" sz="1200" dirty="0">
                <a:solidFill>
                  <a:schemeClr val="bg1"/>
                </a:solidFill>
              </a:rPr>
              <a:t>herseninfarct</a:t>
            </a:r>
          </a:p>
          <a:p>
            <a:pPr marL="285750" indent="-285750">
              <a:buFontTx/>
              <a:buChar char="-"/>
            </a:pPr>
            <a:r>
              <a:rPr lang="nl-NL" sz="1200" dirty="0">
                <a:solidFill>
                  <a:schemeClr val="bg1"/>
                </a:solidFill>
              </a:rPr>
              <a:t>etalagebeen</a:t>
            </a:r>
          </a:p>
          <a:p>
            <a:pPr marL="285750" indent="-285750">
              <a:buFontTx/>
              <a:buChar char="-"/>
            </a:pPr>
            <a:endParaRPr lang="nl-NL" sz="1400" dirty="0">
              <a:solidFill>
                <a:schemeClr val="bg1"/>
              </a:solidFill>
            </a:endParaRPr>
          </a:p>
        </p:txBody>
      </p:sp>
      <p:sp>
        <p:nvSpPr>
          <p:cNvPr id="33" name="Tekstvak 32">
            <a:extLst>
              <a:ext uri="{FF2B5EF4-FFF2-40B4-BE49-F238E27FC236}">
                <a16:creationId xmlns:a16="http://schemas.microsoft.com/office/drawing/2014/main" id="{5DB5ECDC-4544-10DA-0EE4-A038EEF7E7D6}"/>
              </a:ext>
            </a:extLst>
          </p:cNvPr>
          <p:cNvSpPr txBox="1"/>
          <p:nvPr/>
        </p:nvSpPr>
        <p:spPr>
          <a:xfrm>
            <a:off x="5021825" y="1675200"/>
            <a:ext cx="1962443" cy="1384995"/>
          </a:xfrm>
          <a:prstGeom prst="rect">
            <a:avLst/>
          </a:prstGeom>
          <a:noFill/>
        </p:spPr>
        <p:txBody>
          <a:bodyPr wrap="square">
            <a:spAutoFit/>
          </a:bodyPr>
          <a:lstStyle/>
          <a:p>
            <a:r>
              <a:rPr lang="nl-NL" sz="1400" b="1" dirty="0">
                <a:solidFill>
                  <a:schemeClr val="bg1"/>
                </a:solidFill>
              </a:rPr>
              <a:t>Zonder atherosclerose:</a:t>
            </a:r>
          </a:p>
          <a:p>
            <a:pPr marL="171450" indent="-171450">
              <a:buFontTx/>
              <a:buChar char="-"/>
            </a:pPr>
            <a:r>
              <a:rPr lang="nl-NL" sz="1400" dirty="0">
                <a:solidFill>
                  <a:schemeClr val="bg1"/>
                </a:solidFill>
              </a:rPr>
              <a:t>Slagaderverkalking</a:t>
            </a:r>
          </a:p>
          <a:p>
            <a:pPr marL="171450" indent="-171450">
              <a:buFontTx/>
              <a:buChar char="-"/>
            </a:pPr>
            <a:r>
              <a:rPr lang="nl-NL" sz="1400" dirty="0">
                <a:solidFill>
                  <a:schemeClr val="bg1"/>
                </a:solidFill>
              </a:rPr>
              <a:t>Hartklepverkalking</a:t>
            </a:r>
          </a:p>
          <a:p>
            <a:pPr marL="171450" indent="-171450">
              <a:buFontTx/>
              <a:buChar char="-"/>
            </a:pPr>
            <a:r>
              <a:rPr lang="nl-NL" sz="1400" dirty="0">
                <a:solidFill>
                  <a:schemeClr val="bg1"/>
                </a:solidFill>
              </a:rPr>
              <a:t>Hartvergroting</a:t>
            </a:r>
          </a:p>
          <a:p>
            <a:pPr marL="171450" indent="-171450">
              <a:buFontTx/>
              <a:buChar char="-"/>
            </a:pPr>
            <a:r>
              <a:rPr lang="nl-NL" sz="1400" dirty="0">
                <a:solidFill>
                  <a:schemeClr val="bg1"/>
                </a:solidFill>
              </a:rPr>
              <a:t>Hartritmestoornis</a:t>
            </a:r>
          </a:p>
          <a:p>
            <a:pPr marL="171450" indent="-171450">
              <a:buFontTx/>
              <a:buChar char="-"/>
            </a:pPr>
            <a:r>
              <a:rPr lang="nl-NL" sz="1400" dirty="0">
                <a:solidFill>
                  <a:schemeClr val="bg1"/>
                </a:solidFill>
              </a:rPr>
              <a:t>…….</a:t>
            </a:r>
          </a:p>
        </p:txBody>
      </p:sp>
      <p:sp>
        <p:nvSpPr>
          <p:cNvPr id="34" name="Tekstvak 33">
            <a:extLst>
              <a:ext uri="{FF2B5EF4-FFF2-40B4-BE49-F238E27FC236}">
                <a16:creationId xmlns:a16="http://schemas.microsoft.com/office/drawing/2014/main" id="{80ABFE82-B167-B303-BFA0-E5FAC75CC50F}"/>
              </a:ext>
            </a:extLst>
          </p:cNvPr>
          <p:cNvSpPr txBox="1"/>
          <p:nvPr/>
        </p:nvSpPr>
        <p:spPr>
          <a:xfrm>
            <a:off x="795527" y="882265"/>
            <a:ext cx="1685345" cy="830997"/>
          </a:xfrm>
          <a:prstGeom prst="rect">
            <a:avLst/>
          </a:prstGeom>
          <a:solidFill>
            <a:schemeClr val="tx2"/>
          </a:solidFill>
        </p:spPr>
        <p:txBody>
          <a:bodyPr wrap="square" rtlCol="0">
            <a:spAutoFit/>
          </a:bodyPr>
          <a:lstStyle/>
          <a:p>
            <a:r>
              <a:rPr lang="nl-NL" sz="2400" b="1" dirty="0">
                <a:solidFill>
                  <a:schemeClr val="bg1"/>
                </a:solidFill>
              </a:rPr>
              <a:t>Hart- en vaatziekten</a:t>
            </a:r>
          </a:p>
        </p:txBody>
      </p:sp>
    </p:spTree>
    <p:extLst>
      <p:ext uri="{BB962C8B-B14F-4D97-AF65-F5344CB8AC3E}">
        <p14:creationId xmlns:p14="http://schemas.microsoft.com/office/powerpoint/2010/main" val="3324683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83212ADC-3B8F-02AB-D273-8DA07754B786}"/>
              </a:ext>
            </a:extLst>
          </p:cNvPr>
          <p:cNvSpPr/>
          <p:nvPr/>
        </p:nvSpPr>
        <p:spPr>
          <a:xfrm>
            <a:off x="852055" y="713509"/>
            <a:ext cx="6380018" cy="3131127"/>
          </a:xfrm>
          <a:custGeom>
            <a:avLst/>
            <a:gdLst>
              <a:gd name="connsiteX0" fmla="*/ 0 w 7010400"/>
              <a:gd name="connsiteY0" fmla="*/ 3131127 h 3131127"/>
              <a:gd name="connsiteX1" fmla="*/ 7010400 w 7010400"/>
              <a:gd name="connsiteY1" fmla="*/ 3110346 h 3131127"/>
              <a:gd name="connsiteX2" fmla="*/ 6989618 w 7010400"/>
              <a:gd name="connsiteY2" fmla="*/ 0 h 3131127"/>
              <a:gd name="connsiteX3" fmla="*/ 0 w 7010400"/>
              <a:gd name="connsiteY3" fmla="*/ 3131127 h 3131127"/>
            </a:gdLst>
            <a:ahLst/>
            <a:cxnLst>
              <a:cxn ang="0">
                <a:pos x="connsiteX0" y="connsiteY0"/>
              </a:cxn>
              <a:cxn ang="0">
                <a:pos x="connsiteX1" y="connsiteY1"/>
              </a:cxn>
              <a:cxn ang="0">
                <a:pos x="connsiteX2" y="connsiteY2"/>
              </a:cxn>
              <a:cxn ang="0">
                <a:pos x="connsiteX3" y="connsiteY3"/>
              </a:cxn>
            </a:cxnLst>
            <a:rect l="l" t="t" r="r" b="b"/>
            <a:pathLst>
              <a:path w="7010400" h="3131127">
                <a:moveTo>
                  <a:pt x="0" y="3131127"/>
                </a:moveTo>
                <a:lnTo>
                  <a:pt x="7010400" y="3110346"/>
                </a:lnTo>
                <a:lnTo>
                  <a:pt x="6989618" y="0"/>
                </a:lnTo>
                <a:lnTo>
                  <a:pt x="0" y="3131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Nierziekten en slagaderverkalking</a:t>
            </a:r>
          </a:p>
        </p:txBody>
      </p:sp>
      <p:sp>
        <p:nvSpPr>
          <p:cNvPr id="5" name="Pijl: rechts 4">
            <a:extLst>
              <a:ext uri="{FF2B5EF4-FFF2-40B4-BE49-F238E27FC236}">
                <a16:creationId xmlns:a16="http://schemas.microsoft.com/office/drawing/2014/main" id="{E8E54164-4F87-32DA-02E6-5DF49066F6A9}"/>
              </a:ext>
            </a:extLst>
          </p:cNvPr>
          <p:cNvSpPr/>
          <p:nvPr/>
        </p:nvSpPr>
        <p:spPr>
          <a:xfrm>
            <a:off x="795527" y="4148997"/>
            <a:ext cx="7253130" cy="279206"/>
          </a:xfrm>
          <a:prstGeom prst="rightArrow">
            <a:avLst/>
          </a:prstGeom>
          <a:gradFill flip="none" rotWithShape="1">
            <a:gsLst>
              <a:gs pos="0">
                <a:schemeClr val="accent1">
                  <a:lumMod val="5000"/>
                  <a:lumOff val="95000"/>
                </a:schemeClr>
              </a:gs>
              <a:gs pos="100000">
                <a:schemeClr val="accent1">
                  <a:lumMod val="75000"/>
                </a:schemeClr>
              </a:gs>
              <a:gs pos="100000">
                <a:schemeClr val="accent1">
                  <a:lumMod val="45000"/>
                  <a:lumOff val="55000"/>
                </a:schemeClr>
              </a:gs>
              <a:gs pos="100000">
                <a:schemeClr val="accent1">
                  <a:lumMod val="30000"/>
                  <a:lumOff val="70000"/>
                </a:schemeClr>
              </a:gs>
            </a:gsLst>
            <a:lin ang="0" scaled="1"/>
            <a:tileRect/>
          </a:gradFill>
          <a:ln w="158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a:extLst>
              <a:ext uri="{FF2B5EF4-FFF2-40B4-BE49-F238E27FC236}">
                <a16:creationId xmlns:a16="http://schemas.microsoft.com/office/drawing/2014/main" id="{7603F895-D92B-E82B-9774-0DC0880F3354}"/>
              </a:ext>
            </a:extLst>
          </p:cNvPr>
          <p:cNvSpPr txBox="1"/>
          <p:nvPr/>
        </p:nvSpPr>
        <p:spPr>
          <a:xfrm>
            <a:off x="3203794" y="3852563"/>
            <a:ext cx="2369367" cy="400110"/>
          </a:xfrm>
          <a:prstGeom prst="rect">
            <a:avLst/>
          </a:prstGeom>
          <a:noFill/>
        </p:spPr>
        <p:txBody>
          <a:bodyPr wrap="none" rtlCol="0">
            <a:spAutoFit/>
          </a:bodyPr>
          <a:lstStyle/>
          <a:p>
            <a:r>
              <a:rPr lang="nl-NL" sz="2000" b="1" dirty="0"/>
              <a:t>Stadium nierfalen →</a:t>
            </a:r>
          </a:p>
        </p:txBody>
      </p:sp>
      <p:sp>
        <p:nvSpPr>
          <p:cNvPr id="14" name="Tekstvak 13">
            <a:extLst>
              <a:ext uri="{FF2B5EF4-FFF2-40B4-BE49-F238E27FC236}">
                <a16:creationId xmlns:a16="http://schemas.microsoft.com/office/drawing/2014/main" id="{C34F0A18-B5B0-0605-0E7C-505D05E0181F}"/>
              </a:ext>
            </a:extLst>
          </p:cNvPr>
          <p:cNvSpPr txBox="1"/>
          <p:nvPr/>
        </p:nvSpPr>
        <p:spPr>
          <a:xfrm>
            <a:off x="709707" y="4332454"/>
            <a:ext cx="1856983" cy="400110"/>
          </a:xfrm>
          <a:prstGeom prst="rect">
            <a:avLst/>
          </a:prstGeom>
          <a:noFill/>
        </p:spPr>
        <p:txBody>
          <a:bodyPr wrap="none" rtlCol="0">
            <a:spAutoFit/>
          </a:bodyPr>
          <a:lstStyle/>
          <a:p>
            <a:r>
              <a:rPr lang="nl-NL" sz="2000" b="1" dirty="0"/>
              <a:t>Geen nierziekte</a:t>
            </a:r>
          </a:p>
        </p:txBody>
      </p:sp>
      <p:sp>
        <p:nvSpPr>
          <p:cNvPr id="15" name="Tekstvak 14">
            <a:extLst>
              <a:ext uri="{FF2B5EF4-FFF2-40B4-BE49-F238E27FC236}">
                <a16:creationId xmlns:a16="http://schemas.microsoft.com/office/drawing/2014/main" id="{0464A3A7-63D4-B196-8EA5-D8CA56EF9FE9}"/>
              </a:ext>
            </a:extLst>
          </p:cNvPr>
          <p:cNvSpPr txBox="1"/>
          <p:nvPr/>
        </p:nvSpPr>
        <p:spPr>
          <a:xfrm>
            <a:off x="6172506" y="4332751"/>
            <a:ext cx="2520370" cy="400110"/>
          </a:xfrm>
          <a:prstGeom prst="rect">
            <a:avLst/>
          </a:prstGeom>
          <a:noFill/>
        </p:spPr>
        <p:txBody>
          <a:bodyPr wrap="none" rtlCol="0">
            <a:spAutoFit/>
          </a:bodyPr>
          <a:lstStyle/>
          <a:p>
            <a:r>
              <a:rPr lang="nl-NL" sz="2000" b="1" dirty="0"/>
              <a:t>Eindstadium nierfalen</a:t>
            </a:r>
          </a:p>
        </p:txBody>
      </p:sp>
      <p:sp>
        <p:nvSpPr>
          <p:cNvPr id="29" name="Vrije vorm: vorm 28">
            <a:extLst>
              <a:ext uri="{FF2B5EF4-FFF2-40B4-BE49-F238E27FC236}">
                <a16:creationId xmlns:a16="http://schemas.microsoft.com/office/drawing/2014/main" id="{DC45D6EC-C482-3BF9-F96A-FC65A089F5AC}"/>
              </a:ext>
            </a:extLst>
          </p:cNvPr>
          <p:cNvSpPr/>
          <p:nvPr/>
        </p:nvSpPr>
        <p:spPr>
          <a:xfrm>
            <a:off x="845128" y="3013364"/>
            <a:ext cx="6386323" cy="831272"/>
          </a:xfrm>
          <a:custGeom>
            <a:avLst/>
            <a:gdLst>
              <a:gd name="connsiteX0" fmla="*/ 0 w 7038109"/>
              <a:gd name="connsiteY0" fmla="*/ 942109 h 942109"/>
              <a:gd name="connsiteX1" fmla="*/ 7038109 w 7038109"/>
              <a:gd name="connsiteY1" fmla="*/ 914400 h 942109"/>
              <a:gd name="connsiteX2" fmla="*/ 7024255 w 7038109"/>
              <a:gd name="connsiteY2" fmla="*/ 0 h 942109"/>
              <a:gd name="connsiteX3" fmla="*/ 3442855 w 7038109"/>
              <a:gd name="connsiteY3" fmla="*/ 0 h 942109"/>
              <a:gd name="connsiteX4" fmla="*/ 0 w 7038109"/>
              <a:gd name="connsiteY4" fmla="*/ 942109 h 942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109" h="942109">
                <a:moveTo>
                  <a:pt x="0" y="942109"/>
                </a:moveTo>
                <a:lnTo>
                  <a:pt x="7038109" y="914400"/>
                </a:lnTo>
                <a:lnTo>
                  <a:pt x="7024255" y="0"/>
                </a:lnTo>
                <a:lnTo>
                  <a:pt x="3442855" y="0"/>
                </a:lnTo>
                <a:lnTo>
                  <a:pt x="0" y="942109"/>
                </a:lnTo>
                <a:close/>
              </a:path>
            </a:pathLst>
          </a:custGeom>
          <a:solidFill>
            <a:srgbClr val="F4750C"/>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5DB5ECDC-4544-10DA-0EE4-A038EEF7E7D6}"/>
              </a:ext>
            </a:extLst>
          </p:cNvPr>
          <p:cNvSpPr txBox="1"/>
          <p:nvPr/>
        </p:nvSpPr>
        <p:spPr>
          <a:xfrm>
            <a:off x="5021825" y="1675200"/>
            <a:ext cx="1962443" cy="1384995"/>
          </a:xfrm>
          <a:prstGeom prst="rect">
            <a:avLst/>
          </a:prstGeom>
          <a:noFill/>
        </p:spPr>
        <p:txBody>
          <a:bodyPr wrap="square">
            <a:spAutoFit/>
          </a:bodyPr>
          <a:lstStyle/>
          <a:p>
            <a:r>
              <a:rPr lang="nl-NL" sz="1400" b="1" dirty="0">
                <a:solidFill>
                  <a:schemeClr val="bg1"/>
                </a:solidFill>
              </a:rPr>
              <a:t>Zonder atherosclerose:</a:t>
            </a:r>
          </a:p>
          <a:p>
            <a:pPr marL="171450" indent="-171450">
              <a:buFontTx/>
              <a:buChar char="-"/>
            </a:pPr>
            <a:r>
              <a:rPr lang="nl-NL" sz="1400" dirty="0">
                <a:solidFill>
                  <a:schemeClr val="bg1"/>
                </a:solidFill>
              </a:rPr>
              <a:t>Slagaderverkalking</a:t>
            </a:r>
          </a:p>
          <a:p>
            <a:pPr marL="171450" indent="-171450">
              <a:buFontTx/>
              <a:buChar char="-"/>
            </a:pPr>
            <a:r>
              <a:rPr lang="nl-NL" sz="1400" dirty="0">
                <a:solidFill>
                  <a:schemeClr val="bg1"/>
                </a:solidFill>
              </a:rPr>
              <a:t>Hartklepverkalking</a:t>
            </a:r>
          </a:p>
          <a:p>
            <a:pPr marL="171450" indent="-171450">
              <a:buFontTx/>
              <a:buChar char="-"/>
            </a:pPr>
            <a:r>
              <a:rPr lang="nl-NL" sz="1400" dirty="0">
                <a:solidFill>
                  <a:schemeClr val="bg1"/>
                </a:solidFill>
              </a:rPr>
              <a:t>Hartvergroting</a:t>
            </a:r>
          </a:p>
          <a:p>
            <a:pPr marL="171450" indent="-171450">
              <a:buFontTx/>
              <a:buChar char="-"/>
            </a:pPr>
            <a:r>
              <a:rPr lang="nl-NL" sz="1400" dirty="0">
                <a:solidFill>
                  <a:schemeClr val="bg1"/>
                </a:solidFill>
              </a:rPr>
              <a:t>Hartritmestoornis</a:t>
            </a:r>
          </a:p>
          <a:p>
            <a:pPr marL="171450" indent="-171450">
              <a:buFontTx/>
              <a:buChar char="-"/>
            </a:pPr>
            <a:r>
              <a:rPr lang="nl-NL" sz="1400" dirty="0">
                <a:solidFill>
                  <a:schemeClr val="bg1"/>
                </a:solidFill>
              </a:rPr>
              <a:t>…….</a:t>
            </a:r>
          </a:p>
        </p:txBody>
      </p:sp>
      <p:sp>
        <p:nvSpPr>
          <p:cNvPr id="34" name="Tekstvak 33">
            <a:extLst>
              <a:ext uri="{FF2B5EF4-FFF2-40B4-BE49-F238E27FC236}">
                <a16:creationId xmlns:a16="http://schemas.microsoft.com/office/drawing/2014/main" id="{80ABFE82-B167-B303-BFA0-E5FAC75CC50F}"/>
              </a:ext>
            </a:extLst>
          </p:cNvPr>
          <p:cNvSpPr txBox="1"/>
          <p:nvPr/>
        </p:nvSpPr>
        <p:spPr>
          <a:xfrm>
            <a:off x="795527" y="882265"/>
            <a:ext cx="1685345" cy="830997"/>
          </a:xfrm>
          <a:prstGeom prst="rect">
            <a:avLst/>
          </a:prstGeom>
          <a:solidFill>
            <a:schemeClr val="tx2"/>
          </a:solidFill>
        </p:spPr>
        <p:txBody>
          <a:bodyPr wrap="square" rtlCol="0">
            <a:spAutoFit/>
          </a:bodyPr>
          <a:lstStyle/>
          <a:p>
            <a:r>
              <a:rPr lang="nl-NL" sz="2400" b="1" dirty="0">
                <a:solidFill>
                  <a:schemeClr val="bg1"/>
                </a:solidFill>
              </a:rPr>
              <a:t>Hart- en vaatziekten</a:t>
            </a:r>
          </a:p>
        </p:txBody>
      </p:sp>
      <p:sp>
        <p:nvSpPr>
          <p:cNvPr id="2" name="Tekstvak 1">
            <a:extLst>
              <a:ext uri="{FF2B5EF4-FFF2-40B4-BE49-F238E27FC236}">
                <a16:creationId xmlns:a16="http://schemas.microsoft.com/office/drawing/2014/main" id="{13D9E133-3373-A675-D836-D24002233548}"/>
              </a:ext>
            </a:extLst>
          </p:cNvPr>
          <p:cNvSpPr txBox="1"/>
          <p:nvPr/>
        </p:nvSpPr>
        <p:spPr>
          <a:xfrm>
            <a:off x="5021825" y="2961009"/>
            <a:ext cx="2301362" cy="1077218"/>
          </a:xfrm>
          <a:prstGeom prst="rect">
            <a:avLst/>
          </a:prstGeom>
          <a:noFill/>
        </p:spPr>
        <p:txBody>
          <a:bodyPr wrap="square">
            <a:spAutoFit/>
          </a:bodyPr>
          <a:lstStyle/>
          <a:p>
            <a:r>
              <a:rPr lang="nl-NL" sz="1400" b="1" dirty="0">
                <a:solidFill>
                  <a:schemeClr val="bg1"/>
                </a:solidFill>
              </a:rPr>
              <a:t>Atherosclerose:</a:t>
            </a:r>
          </a:p>
          <a:p>
            <a:pPr marL="285750" indent="-285750">
              <a:buFontTx/>
              <a:buChar char="-"/>
            </a:pPr>
            <a:r>
              <a:rPr lang="nl-NL" sz="1200" dirty="0">
                <a:solidFill>
                  <a:schemeClr val="bg1"/>
                </a:solidFill>
              </a:rPr>
              <a:t>hartinfarct</a:t>
            </a:r>
          </a:p>
          <a:p>
            <a:pPr marL="285750" indent="-285750">
              <a:buFontTx/>
              <a:buChar char="-"/>
            </a:pPr>
            <a:r>
              <a:rPr lang="nl-NL" sz="1200" dirty="0">
                <a:solidFill>
                  <a:schemeClr val="bg1"/>
                </a:solidFill>
              </a:rPr>
              <a:t>herseninfarct</a:t>
            </a:r>
          </a:p>
          <a:p>
            <a:pPr marL="285750" indent="-285750">
              <a:buFontTx/>
              <a:buChar char="-"/>
            </a:pPr>
            <a:r>
              <a:rPr lang="nl-NL" sz="1200" dirty="0">
                <a:solidFill>
                  <a:schemeClr val="bg1"/>
                </a:solidFill>
              </a:rPr>
              <a:t>etalagebeen</a:t>
            </a:r>
          </a:p>
          <a:p>
            <a:pPr marL="285750" indent="-285750">
              <a:buFontTx/>
              <a:buChar char="-"/>
            </a:pPr>
            <a:endParaRPr lang="nl-NL" sz="1400" dirty="0">
              <a:solidFill>
                <a:schemeClr val="bg1"/>
              </a:solidFill>
            </a:endParaRPr>
          </a:p>
        </p:txBody>
      </p:sp>
    </p:spTree>
    <p:extLst>
      <p:ext uri="{BB962C8B-B14F-4D97-AF65-F5344CB8AC3E}">
        <p14:creationId xmlns:p14="http://schemas.microsoft.com/office/powerpoint/2010/main" val="115598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Nierziekten en slagaderverkalking</a:t>
            </a:r>
          </a:p>
        </p:txBody>
      </p:sp>
      <p:sp>
        <p:nvSpPr>
          <p:cNvPr id="27" name="Tekstvak 26">
            <a:extLst>
              <a:ext uri="{FF2B5EF4-FFF2-40B4-BE49-F238E27FC236}">
                <a16:creationId xmlns:a16="http://schemas.microsoft.com/office/drawing/2014/main" id="{A579C120-96D6-FC76-CE62-474B1E763D41}"/>
              </a:ext>
            </a:extLst>
          </p:cNvPr>
          <p:cNvSpPr txBox="1"/>
          <p:nvPr/>
        </p:nvSpPr>
        <p:spPr>
          <a:xfrm>
            <a:off x="5352757" y="1998224"/>
            <a:ext cx="1962443" cy="1000274"/>
          </a:xfrm>
          <a:prstGeom prst="rect">
            <a:avLst/>
          </a:prstGeom>
          <a:noFill/>
        </p:spPr>
        <p:txBody>
          <a:bodyPr wrap="square">
            <a:spAutoFit/>
          </a:bodyPr>
          <a:lstStyle/>
          <a:p>
            <a:r>
              <a:rPr lang="nl-NL" sz="1400" dirty="0">
                <a:solidFill>
                  <a:schemeClr val="bg1"/>
                </a:solidFill>
              </a:rPr>
              <a:t>Niet -atherosclerose:</a:t>
            </a:r>
          </a:p>
          <a:p>
            <a:r>
              <a:rPr lang="nl-NL" sz="900" dirty="0">
                <a:solidFill>
                  <a:schemeClr val="bg1"/>
                </a:solidFill>
              </a:rPr>
              <a:t>Slagaderverkalking</a:t>
            </a:r>
          </a:p>
          <a:p>
            <a:r>
              <a:rPr lang="nl-NL" sz="900" dirty="0">
                <a:solidFill>
                  <a:schemeClr val="bg1"/>
                </a:solidFill>
              </a:rPr>
              <a:t>Hartklepverkalking</a:t>
            </a:r>
          </a:p>
          <a:p>
            <a:r>
              <a:rPr lang="nl-NL" sz="900" dirty="0">
                <a:solidFill>
                  <a:schemeClr val="bg1"/>
                </a:solidFill>
              </a:rPr>
              <a:t>Hart vergroting</a:t>
            </a:r>
          </a:p>
          <a:p>
            <a:r>
              <a:rPr lang="nl-NL" sz="900" dirty="0">
                <a:solidFill>
                  <a:schemeClr val="bg1"/>
                </a:solidFill>
              </a:rPr>
              <a:t>Hartritme stoornis</a:t>
            </a:r>
          </a:p>
          <a:p>
            <a:r>
              <a:rPr lang="nl-NL" sz="900" dirty="0">
                <a:solidFill>
                  <a:schemeClr val="bg1"/>
                </a:solidFill>
              </a:rPr>
              <a:t>…….</a:t>
            </a:r>
          </a:p>
        </p:txBody>
      </p:sp>
      <p:pic>
        <p:nvPicPr>
          <p:cNvPr id="6" name="Afbeelding 5">
            <a:extLst>
              <a:ext uri="{FF2B5EF4-FFF2-40B4-BE49-F238E27FC236}">
                <a16:creationId xmlns:a16="http://schemas.microsoft.com/office/drawing/2014/main" id="{65C465D0-CF4C-9EE2-E230-C0F33BC0E0A9}"/>
              </a:ext>
            </a:extLst>
          </p:cNvPr>
          <p:cNvPicPr>
            <a:picLocks noChangeAspect="1"/>
          </p:cNvPicPr>
          <p:nvPr/>
        </p:nvPicPr>
        <p:blipFill>
          <a:blip r:embed="rId3"/>
          <a:stretch>
            <a:fillRect/>
          </a:stretch>
        </p:blipFill>
        <p:spPr>
          <a:xfrm>
            <a:off x="3058391" y="695234"/>
            <a:ext cx="3429000" cy="1847850"/>
          </a:xfrm>
          <a:prstGeom prst="rect">
            <a:avLst/>
          </a:prstGeom>
        </p:spPr>
      </p:pic>
      <p:pic>
        <p:nvPicPr>
          <p:cNvPr id="10" name="Afbeelding 9">
            <a:extLst>
              <a:ext uri="{FF2B5EF4-FFF2-40B4-BE49-F238E27FC236}">
                <a16:creationId xmlns:a16="http://schemas.microsoft.com/office/drawing/2014/main" id="{FB0E22FE-BC3A-5BA6-7CEF-C9E4028BA740}"/>
              </a:ext>
            </a:extLst>
          </p:cNvPr>
          <p:cNvPicPr>
            <a:picLocks noChangeAspect="1"/>
          </p:cNvPicPr>
          <p:nvPr/>
        </p:nvPicPr>
        <p:blipFill>
          <a:blip r:embed="rId4"/>
          <a:stretch>
            <a:fillRect/>
          </a:stretch>
        </p:blipFill>
        <p:spPr>
          <a:xfrm>
            <a:off x="3147579" y="2612356"/>
            <a:ext cx="3486150" cy="2000250"/>
          </a:xfrm>
          <a:prstGeom prst="rect">
            <a:avLst/>
          </a:prstGeom>
        </p:spPr>
      </p:pic>
      <p:sp>
        <p:nvSpPr>
          <p:cNvPr id="12" name="Tekstvak 11">
            <a:extLst>
              <a:ext uri="{FF2B5EF4-FFF2-40B4-BE49-F238E27FC236}">
                <a16:creationId xmlns:a16="http://schemas.microsoft.com/office/drawing/2014/main" id="{51AA8788-E9EA-76DE-1AD9-F95691374C07}"/>
              </a:ext>
            </a:extLst>
          </p:cNvPr>
          <p:cNvSpPr txBox="1"/>
          <p:nvPr/>
        </p:nvSpPr>
        <p:spPr>
          <a:xfrm>
            <a:off x="6785956" y="1343930"/>
            <a:ext cx="2148182" cy="461665"/>
          </a:xfrm>
          <a:prstGeom prst="rect">
            <a:avLst/>
          </a:prstGeom>
          <a:noFill/>
        </p:spPr>
        <p:txBody>
          <a:bodyPr wrap="square">
            <a:spAutoFit/>
          </a:bodyPr>
          <a:lstStyle/>
          <a:p>
            <a:r>
              <a:rPr lang="nl-NL" sz="2400" b="1" dirty="0"/>
              <a:t>Atherosclerose</a:t>
            </a:r>
          </a:p>
        </p:txBody>
      </p:sp>
      <p:sp>
        <p:nvSpPr>
          <p:cNvPr id="16" name="Tekstvak 15">
            <a:extLst>
              <a:ext uri="{FF2B5EF4-FFF2-40B4-BE49-F238E27FC236}">
                <a16:creationId xmlns:a16="http://schemas.microsoft.com/office/drawing/2014/main" id="{353038BF-57B5-B6E5-B872-BD0EB27121B3}"/>
              </a:ext>
            </a:extLst>
          </p:cNvPr>
          <p:cNvSpPr txBox="1"/>
          <p:nvPr/>
        </p:nvSpPr>
        <p:spPr>
          <a:xfrm>
            <a:off x="6869079" y="3414307"/>
            <a:ext cx="1681089" cy="461665"/>
          </a:xfrm>
          <a:prstGeom prst="rect">
            <a:avLst/>
          </a:prstGeom>
          <a:noFill/>
        </p:spPr>
        <p:txBody>
          <a:bodyPr wrap="square">
            <a:spAutoFit/>
          </a:bodyPr>
          <a:lstStyle/>
          <a:p>
            <a:r>
              <a:rPr lang="nl-NL" sz="2400" b="1" dirty="0"/>
              <a:t>Verkalking</a:t>
            </a:r>
          </a:p>
        </p:txBody>
      </p:sp>
      <p:sp>
        <p:nvSpPr>
          <p:cNvPr id="9" name="Tekstvak 8">
            <a:extLst>
              <a:ext uri="{FF2B5EF4-FFF2-40B4-BE49-F238E27FC236}">
                <a16:creationId xmlns:a16="http://schemas.microsoft.com/office/drawing/2014/main" id="{80ABFE82-B167-B303-BFA0-E5FAC75CC50F}"/>
              </a:ext>
            </a:extLst>
          </p:cNvPr>
          <p:cNvSpPr txBox="1"/>
          <p:nvPr/>
        </p:nvSpPr>
        <p:spPr>
          <a:xfrm>
            <a:off x="795527" y="882265"/>
            <a:ext cx="1685345" cy="830997"/>
          </a:xfrm>
          <a:prstGeom prst="rect">
            <a:avLst/>
          </a:prstGeom>
          <a:solidFill>
            <a:schemeClr val="tx2"/>
          </a:solidFill>
        </p:spPr>
        <p:txBody>
          <a:bodyPr wrap="square" rtlCol="0">
            <a:spAutoFit/>
          </a:bodyPr>
          <a:lstStyle/>
          <a:p>
            <a:r>
              <a:rPr lang="nl-NL" sz="2400" b="1" dirty="0">
                <a:solidFill>
                  <a:schemeClr val="bg1"/>
                </a:solidFill>
              </a:rPr>
              <a:t>Hart- en vaatziekten</a:t>
            </a:r>
          </a:p>
        </p:txBody>
      </p:sp>
    </p:spTree>
    <p:extLst>
      <p:ext uri="{BB962C8B-B14F-4D97-AF65-F5344CB8AC3E}">
        <p14:creationId xmlns:p14="http://schemas.microsoft.com/office/powerpoint/2010/main" val="106051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Nierziekten en slagaderverkalking</a:t>
            </a:r>
          </a:p>
        </p:txBody>
      </p:sp>
      <p:sp>
        <p:nvSpPr>
          <p:cNvPr id="27" name="Tekstvak 26">
            <a:extLst>
              <a:ext uri="{FF2B5EF4-FFF2-40B4-BE49-F238E27FC236}">
                <a16:creationId xmlns:a16="http://schemas.microsoft.com/office/drawing/2014/main" id="{A579C120-96D6-FC76-CE62-474B1E763D41}"/>
              </a:ext>
            </a:extLst>
          </p:cNvPr>
          <p:cNvSpPr txBox="1"/>
          <p:nvPr/>
        </p:nvSpPr>
        <p:spPr>
          <a:xfrm>
            <a:off x="5352757" y="1998224"/>
            <a:ext cx="1962443" cy="1000274"/>
          </a:xfrm>
          <a:prstGeom prst="rect">
            <a:avLst/>
          </a:prstGeom>
          <a:noFill/>
        </p:spPr>
        <p:txBody>
          <a:bodyPr wrap="square">
            <a:spAutoFit/>
          </a:bodyPr>
          <a:lstStyle/>
          <a:p>
            <a:r>
              <a:rPr lang="nl-NL" sz="1400" dirty="0">
                <a:solidFill>
                  <a:schemeClr val="bg1"/>
                </a:solidFill>
              </a:rPr>
              <a:t>Niet -atherosclerose:</a:t>
            </a:r>
          </a:p>
          <a:p>
            <a:r>
              <a:rPr lang="nl-NL" sz="900" dirty="0">
                <a:solidFill>
                  <a:schemeClr val="bg1"/>
                </a:solidFill>
              </a:rPr>
              <a:t>Slagaderverkalking</a:t>
            </a:r>
          </a:p>
          <a:p>
            <a:r>
              <a:rPr lang="nl-NL" sz="900" dirty="0">
                <a:solidFill>
                  <a:schemeClr val="bg1"/>
                </a:solidFill>
              </a:rPr>
              <a:t>Hartklepverkalking</a:t>
            </a:r>
          </a:p>
          <a:p>
            <a:r>
              <a:rPr lang="nl-NL" sz="900" dirty="0">
                <a:solidFill>
                  <a:schemeClr val="bg1"/>
                </a:solidFill>
              </a:rPr>
              <a:t>Hart vergroting</a:t>
            </a:r>
          </a:p>
          <a:p>
            <a:r>
              <a:rPr lang="nl-NL" sz="900" dirty="0">
                <a:solidFill>
                  <a:schemeClr val="bg1"/>
                </a:solidFill>
              </a:rPr>
              <a:t>Hartritme stoornis</a:t>
            </a:r>
          </a:p>
          <a:p>
            <a:r>
              <a:rPr lang="nl-NL" sz="900" dirty="0">
                <a:solidFill>
                  <a:schemeClr val="bg1"/>
                </a:solidFill>
              </a:rPr>
              <a:t>…….</a:t>
            </a:r>
          </a:p>
        </p:txBody>
      </p:sp>
      <p:pic>
        <p:nvPicPr>
          <p:cNvPr id="2" name="241F7015-6440-4FCB-B9E8-A2EB2A663B67" descr="IMG_2070.jpg">
            <a:extLst>
              <a:ext uri="{FF2B5EF4-FFF2-40B4-BE49-F238E27FC236}">
                <a16:creationId xmlns:a16="http://schemas.microsoft.com/office/drawing/2014/main" id="{BFBBF1EC-D9FF-8367-5F0F-AB34B1EBC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827" y="615950"/>
            <a:ext cx="4115093" cy="391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161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Nierziekten en slagaderverkalking</a:t>
            </a:r>
          </a:p>
        </p:txBody>
      </p:sp>
      <p:pic>
        <p:nvPicPr>
          <p:cNvPr id="3" name="Afbeelding 2">
            <a:extLst>
              <a:ext uri="{FF2B5EF4-FFF2-40B4-BE49-F238E27FC236}">
                <a16:creationId xmlns:a16="http://schemas.microsoft.com/office/drawing/2014/main" id="{CC1B50D1-FB81-700E-3638-B2D263DB6C44}"/>
              </a:ext>
            </a:extLst>
          </p:cNvPr>
          <p:cNvPicPr>
            <a:picLocks noChangeAspect="1"/>
          </p:cNvPicPr>
          <p:nvPr/>
        </p:nvPicPr>
        <p:blipFill>
          <a:blip r:embed="rId2"/>
          <a:stretch>
            <a:fillRect/>
          </a:stretch>
        </p:blipFill>
        <p:spPr>
          <a:xfrm>
            <a:off x="1061537" y="1086227"/>
            <a:ext cx="1825779" cy="2227785"/>
          </a:xfrm>
          <a:prstGeom prst="rect">
            <a:avLst/>
          </a:prstGeom>
        </p:spPr>
      </p:pic>
      <p:sp>
        <p:nvSpPr>
          <p:cNvPr id="6" name="Tekstvak 5">
            <a:extLst>
              <a:ext uri="{FF2B5EF4-FFF2-40B4-BE49-F238E27FC236}">
                <a16:creationId xmlns:a16="http://schemas.microsoft.com/office/drawing/2014/main" id="{7A4B7D16-4957-0021-E102-DB95C9C60343}"/>
              </a:ext>
            </a:extLst>
          </p:cNvPr>
          <p:cNvSpPr txBox="1"/>
          <p:nvPr/>
        </p:nvSpPr>
        <p:spPr>
          <a:xfrm>
            <a:off x="938722" y="3406265"/>
            <a:ext cx="2071407" cy="1200329"/>
          </a:xfrm>
          <a:prstGeom prst="rect">
            <a:avLst/>
          </a:prstGeom>
          <a:noFill/>
        </p:spPr>
        <p:txBody>
          <a:bodyPr wrap="square" rtlCol="0">
            <a:spAutoFit/>
          </a:bodyPr>
          <a:lstStyle/>
          <a:p>
            <a:pPr algn="ctr"/>
            <a:r>
              <a:rPr lang="nl-NL" b="1" dirty="0"/>
              <a:t>Sterk verhoogd risico op hart- en vaatziekten bij dialyse</a:t>
            </a:r>
          </a:p>
        </p:txBody>
      </p:sp>
      <p:sp>
        <p:nvSpPr>
          <p:cNvPr id="5" name="Tekstvak 4">
            <a:extLst>
              <a:ext uri="{FF2B5EF4-FFF2-40B4-BE49-F238E27FC236}">
                <a16:creationId xmlns:a16="http://schemas.microsoft.com/office/drawing/2014/main" id="{A8CC931A-0750-190E-4740-09F36D9166E0}"/>
              </a:ext>
            </a:extLst>
          </p:cNvPr>
          <p:cNvSpPr txBox="1"/>
          <p:nvPr/>
        </p:nvSpPr>
        <p:spPr>
          <a:xfrm>
            <a:off x="3817256" y="1830787"/>
            <a:ext cx="4951989" cy="1569660"/>
          </a:xfrm>
          <a:prstGeom prst="rect">
            <a:avLst/>
          </a:prstGeom>
          <a:noFill/>
        </p:spPr>
        <p:txBody>
          <a:bodyPr wrap="square">
            <a:spAutoFit/>
          </a:bodyPr>
          <a:lstStyle/>
          <a:p>
            <a:pPr marL="285750" indent="-285750">
              <a:buFont typeface="Arial" panose="020B0604020202020204" pitchFamily="34" charset="0"/>
              <a:buChar char="•"/>
            </a:pPr>
            <a:r>
              <a:rPr lang="nl-NL" sz="2400" dirty="0"/>
              <a:t>Een 30-jarige aan dialyse heeft het risico van een 85 jarige zonder nierziekte om te overlijden aan hart- en vaatziekten</a:t>
            </a:r>
          </a:p>
        </p:txBody>
      </p:sp>
    </p:spTree>
    <p:extLst>
      <p:ext uri="{BB962C8B-B14F-4D97-AF65-F5344CB8AC3E}">
        <p14:creationId xmlns:p14="http://schemas.microsoft.com/office/powerpoint/2010/main" val="335648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87D8CD-CD02-4B96-2AE7-0AF9B48C7F91}"/>
              </a:ext>
            </a:extLst>
          </p:cNvPr>
          <p:cNvSpPr>
            <a:spLocks noGrp="1"/>
          </p:cNvSpPr>
          <p:nvPr>
            <p:ph type="subTitle" idx="1"/>
          </p:nvPr>
        </p:nvSpPr>
        <p:spPr/>
        <p:txBody>
          <a:bodyPr/>
          <a:lstStyle/>
          <a:p>
            <a:pPr algn="ctr"/>
            <a:r>
              <a:rPr lang="nl-NL" dirty="0"/>
              <a:t>ervaringsdeskundige</a:t>
            </a:r>
          </a:p>
        </p:txBody>
      </p:sp>
      <p:pic>
        <p:nvPicPr>
          <p:cNvPr id="4" name="Picture 7" descr="NVN - Nierpatiënten Vereniging Nederland">
            <a:extLst>
              <a:ext uri="{FF2B5EF4-FFF2-40B4-BE49-F238E27FC236}">
                <a16:creationId xmlns:a16="http://schemas.microsoft.com/office/drawing/2014/main" id="{867602AD-4AB5-0CD7-CF4D-82357F437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27" y="2571750"/>
            <a:ext cx="1615026" cy="9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60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6585879" cy="461665"/>
          </a:xfrm>
          <a:prstGeom prst="rect">
            <a:avLst/>
          </a:prstGeom>
          <a:noFill/>
        </p:spPr>
        <p:txBody>
          <a:bodyPr wrap="square" rtlCol="0">
            <a:spAutoFit/>
          </a:bodyPr>
          <a:lstStyle/>
          <a:p>
            <a:r>
              <a:rPr lang="nl-NL" sz="2400" b="1" dirty="0">
                <a:solidFill>
                  <a:schemeClr val="tx2"/>
                </a:solidFill>
              </a:rPr>
              <a:t>Hart- en vaatziekten door slagaderverkalking</a:t>
            </a:r>
          </a:p>
        </p:txBody>
      </p:sp>
      <p:pic>
        <p:nvPicPr>
          <p:cNvPr id="3" name="Afbeelding 2">
            <a:extLst>
              <a:ext uri="{FF2B5EF4-FFF2-40B4-BE49-F238E27FC236}">
                <a16:creationId xmlns:a16="http://schemas.microsoft.com/office/drawing/2014/main" id="{C4A96B27-DCBD-D790-BA27-B2ADEB8E7A9F}"/>
              </a:ext>
            </a:extLst>
          </p:cNvPr>
          <p:cNvPicPr>
            <a:picLocks noChangeAspect="1"/>
          </p:cNvPicPr>
          <p:nvPr/>
        </p:nvPicPr>
        <p:blipFill rotWithShape="1">
          <a:blip r:embed="rId2"/>
          <a:srcRect l="47549"/>
          <a:stretch/>
        </p:blipFill>
        <p:spPr>
          <a:xfrm>
            <a:off x="1280160" y="856136"/>
            <a:ext cx="1883664" cy="3802542"/>
          </a:xfrm>
          <a:prstGeom prst="rect">
            <a:avLst/>
          </a:prstGeom>
        </p:spPr>
      </p:pic>
      <p:cxnSp>
        <p:nvCxnSpPr>
          <p:cNvPr id="6" name="Rechte verbindingslijn met pijl 5">
            <a:extLst>
              <a:ext uri="{FF2B5EF4-FFF2-40B4-BE49-F238E27FC236}">
                <a16:creationId xmlns:a16="http://schemas.microsoft.com/office/drawing/2014/main" id="{DFFF6078-49B9-9720-4A92-0317B339B70E}"/>
              </a:ext>
            </a:extLst>
          </p:cNvPr>
          <p:cNvCxnSpPr/>
          <p:nvPr/>
        </p:nvCxnSpPr>
        <p:spPr>
          <a:xfrm flipV="1">
            <a:off x="2200150" y="1196715"/>
            <a:ext cx="1853184" cy="457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435D0D65-33C3-976D-6C94-E773EC2A0C14}"/>
              </a:ext>
            </a:extLst>
          </p:cNvPr>
          <p:cNvSpPr txBox="1"/>
          <p:nvPr/>
        </p:nvSpPr>
        <p:spPr>
          <a:xfrm>
            <a:off x="4083814" y="1571468"/>
            <a:ext cx="3919728" cy="2677656"/>
          </a:xfrm>
          <a:prstGeom prst="rect">
            <a:avLst/>
          </a:prstGeom>
          <a:noFill/>
        </p:spPr>
        <p:txBody>
          <a:bodyPr wrap="square" rtlCol="0">
            <a:spAutoFit/>
          </a:bodyPr>
          <a:lstStyle/>
          <a:p>
            <a:r>
              <a:rPr lang="nl-NL" sz="2400" dirty="0"/>
              <a:t>TIA: plotselinge kortdurende neurologische uitval</a:t>
            </a:r>
          </a:p>
          <a:p>
            <a:pPr marL="285750" indent="-285750">
              <a:buFontTx/>
              <a:buChar char="-"/>
            </a:pPr>
            <a:r>
              <a:rPr lang="nl-NL" sz="2400" dirty="0"/>
              <a:t>Scheve mond</a:t>
            </a:r>
          </a:p>
          <a:p>
            <a:pPr marL="285750" indent="-285750">
              <a:buFontTx/>
              <a:buChar char="-"/>
            </a:pPr>
            <a:r>
              <a:rPr lang="nl-NL" sz="2400" dirty="0"/>
              <a:t>Verwarde spraak</a:t>
            </a:r>
          </a:p>
          <a:p>
            <a:pPr marL="285750" indent="-285750">
              <a:buFontTx/>
              <a:buChar char="-"/>
            </a:pPr>
            <a:r>
              <a:rPr lang="nl-NL" sz="2400" dirty="0"/>
              <a:t>Verlamde arm</a:t>
            </a:r>
          </a:p>
          <a:p>
            <a:endParaRPr lang="nl-NL" sz="2400" dirty="0"/>
          </a:p>
          <a:p>
            <a:r>
              <a:rPr lang="nl-NL" sz="2400" dirty="0"/>
              <a:t>Beroerte/Herseninfarct</a:t>
            </a:r>
          </a:p>
        </p:txBody>
      </p:sp>
      <p:sp>
        <p:nvSpPr>
          <p:cNvPr id="8" name="Tekstvak 7">
            <a:extLst>
              <a:ext uri="{FF2B5EF4-FFF2-40B4-BE49-F238E27FC236}">
                <a16:creationId xmlns:a16="http://schemas.microsoft.com/office/drawing/2014/main" id="{70D8F260-F663-630F-9D82-E95EE79BCE58}"/>
              </a:ext>
            </a:extLst>
          </p:cNvPr>
          <p:cNvSpPr txBox="1"/>
          <p:nvPr/>
        </p:nvSpPr>
        <p:spPr>
          <a:xfrm>
            <a:off x="4163439" y="944219"/>
            <a:ext cx="2063846" cy="461665"/>
          </a:xfrm>
          <a:prstGeom prst="rect">
            <a:avLst/>
          </a:prstGeom>
          <a:solidFill>
            <a:schemeClr val="tx2"/>
          </a:solidFill>
        </p:spPr>
        <p:txBody>
          <a:bodyPr wrap="square" rtlCol="0">
            <a:spAutoFit/>
          </a:bodyPr>
          <a:lstStyle/>
          <a:p>
            <a:r>
              <a:rPr lang="nl-NL" sz="2400" b="1" dirty="0">
                <a:solidFill>
                  <a:schemeClr val="bg1"/>
                </a:solidFill>
              </a:rPr>
              <a:t>Slagaders hals</a:t>
            </a:r>
          </a:p>
        </p:txBody>
      </p:sp>
      <p:sp>
        <p:nvSpPr>
          <p:cNvPr id="9" name="Tekstvak 8"/>
          <p:cNvSpPr txBox="1"/>
          <p:nvPr/>
        </p:nvSpPr>
        <p:spPr>
          <a:xfrm>
            <a:off x="1340264" y="528721"/>
            <a:ext cx="1597066" cy="646331"/>
          </a:xfrm>
          <a:prstGeom prst="rect">
            <a:avLst/>
          </a:prstGeom>
          <a:solidFill>
            <a:schemeClr val="bg1"/>
          </a:solidFill>
          <a:ln>
            <a:solidFill>
              <a:schemeClr val="bg1"/>
            </a:solidFill>
          </a:ln>
        </p:spPr>
        <p:txBody>
          <a:bodyPr wrap="square" rtlCol="0">
            <a:spAutoFit/>
          </a:bodyPr>
          <a:lstStyle/>
          <a:p>
            <a:pPr algn="ctr"/>
            <a:r>
              <a:rPr lang="nl-NL" b="1" dirty="0"/>
              <a:t>Slagaderlijk</a:t>
            </a:r>
          </a:p>
          <a:p>
            <a:pPr algn="ctr"/>
            <a:r>
              <a:rPr lang="nl-NL" b="1" dirty="0"/>
              <a:t>systeem</a:t>
            </a:r>
          </a:p>
        </p:txBody>
      </p:sp>
    </p:spTree>
    <p:extLst>
      <p:ext uri="{BB962C8B-B14F-4D97-AF65-F5344CB8AC3E}">
        <p14:creationId xmlns:p14="http://schemas.microsoft.com/office/powerpoint/2010/main" val="176947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627593" y="2002968"/>
            <a:ext cx="7973268" cy="2607637"/>
          </a:xfrm>
          <a:prstGeom prst="rect">
            <a:avLst/>
          </a:prstGeom>
          <a:noFill/>
        </p:spPr>
        <p:txBody>
          <a:bodyPr wrap="square" rtlCol="0">
            <a:spAutoFit/>
          </a:bodyPr>
          <a:lstStyle/>
          <a:p>
            <a:pPr marL="0" marR="0" lvl="0" indent="0" algn="l" defTabSz="685549" rtl="0" eaLnBrk="1" fontAlgn="auto" latinLnBrk="0" hangingPunct="1">
              <a:lnSpc>
                <a:spcPct val="100000"/>
              </a:lnSpc>
              <a:spcBef>
                <a:spcPts val="0"/>
              </a:spcBef>
              <a:spcAft>
                <a:spcPts val="0"/>
              </a:spcAft>
              <a:buClrTx/>
              <a:buSzTx/>
              <a:buFontTx/>
              <a:buNone/>
              <a:tabLst/>
              <a:defRPr/>
            </a:pPr>
            <a:r>
              <a:rPr kumimoji="0" lang="nl-NL" sz="3299" b="1" i="0" u="none" strike="noStrike" kern="1200" cap="none" spc="0" normalizeH="0" baseline="0" noProof="0" dirty="0">
                <a:ln>
                  <a:noFill/>
                </a:ln>
                <a:solidFill>
                  <a:srgbClr val="372596"/>
                </a:solidFill>
                <a:effectLst/>
                <a:uLnTx/>
                <a:uFillTx/>
                <a:latin typeface="Calibri"/>
                <a:ea typeface="+mn-ea"/>
                <a:cs typeface="+mn-cs"/>
              </a:rPr>
              <a:t>NIERPATIËNTEN VERENIGING NEDERLAND</a:t>
            </a:r>
          </a:p>
          <a:p>
            <a:pPr marL="0" marR="0" lvl="0" indent="0" algn="l" defTabSz="685549" rtl="0" eaLnBrk="1" fontAlgn="auto" latinLnBrk="0" hangingPunct="1">
              <a:lnSpc>
                <a:spcPct val="100000"/>
              </a:lnSpc>
              <a:spcBef>
                <a:spcPts val="0"/>
              </a:spcBef>
              <a:spcAft>
                <a:spcPts val="0"/>
              </a:spcAft>
              <a:buClrTx/>
              <a:buSzTx/>
              <a:buFontTx/>
              <a:buNone/>
              <a:tabLst/>
              <a:defRPr/>
            </a:pPr>
            <a:endParaRPr kumimoji="0" lang="nl-NL" sz="10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549" rtl="0" eaLnBrk="1" fontAlgn="auto" latinLnBrk="0" hangingPunct="1">
              <a:lnSpc>
                <a:spcPct val="100000"/>
              </a:lnSpc>
              <a:spcBef>
                <a:spcPts val="0"/>
              </a:spcBef>
              <a:spcAft>
                <a:spcPts val="0"/>
              </a:spcAft>
              <a:buClrTx/>
              <a:buSzTx/>
              <a:buFontTx/>
              <a:buNone/>
              <a:tabLst/>
              <a:defRPr/>
            </a:pPr>
            <a:r>
              <a:rPr kumimoji="0" lang="nl-NL" sz="2399" b="0" i="0" u="none" strike="noStrike" kern="1200" cap="none" spc="0" normalizeH="0" baseline="0" noProof="0" dirty="0">
                <a:ln>
                  <a:noFill/>
                </a:ln>
                <a:solidFill>
                  <a:prstClr val="black"/>
                </a:solidFill>
                <a:effectLst/>
                <a:uLnTx/>
                <a:uFillTx/>
                <a:latin typeface="Calibri" panose="020F0502020204030204"/>
                <a:ea typeface="+mn-ea"/>
                <a:cs typeface="+mn-cs"/>
              </a:rPr>
              <a:t>De Nierpatiënten Vereniging Nederland (NVN) is een actieve vereniging, van en voor mensen met chronische </a:t>
            </a:r>
            <a:r>
              <a:rPr kumimoji="0" lang="nl-NL" sz="2399" b="0" i="0" u="none" strike="noStrike" kern="1200" cap="none" spc="0" normalizeH="0" baseline="0" noProof="0" dirty="0" err="1">
                <a:ln>
                  <a:noFill/>
                </a:ln>
                <a:solidFill>
                  <a:prstClr val="black"/>
                </a:solidFill>
                <a:effectLst/>
                <a:uLnTx/>
                <a:uFillTx/>
                <a:latin typeface="Calibri" panose="020F0502020204030204"/>
                <a:ea typeface="+mn-ea"/>
                <a:cs typeface="+mn-cs"/>
              </a:rPr>
              <a:t>nierschade</a:t>
            </a:r>
            <a:r>
              <a:rPr kumimoji="0" lang="nl-NL" sz="2399" b="0" i="0" u="none" strike="noStrike" kern="1200" cap="none" spc="0" normalizeH="0" baseline="0" noProof="0" dirty="0">
                <a:ln>
                  <a:noFill/>
                </a:ln>
                <a:solidFill>
                  <a:prstClr val="black"/>
                </a:solidFill>
                <a:effectLst/>
                <a:uLnTx/>
                <a:uFillTx/>
                <a:latin typeface="Calibri" panose="020F0502020204030204"/>
                <a:ea typeface="+mn-ea"/>
                <a:cs typeface="+mn-cs"/>
              </a:rPr>
              <a:t>, hun naasten en </a:t>
            </a:r>
            <a:r>
              <a:rPr kumimoji="0" lang="nl-NL" sz="2399" b="0" i="0" u="none" strike="noStrike" kern="1200" cap="none" spc="0" normalizeH="0" baseline="0" noProof="0" dirty="0" err="1">
                <a:ln>
                  <a:noFill/>
                </a:ln>
                <a:solidFill>
                  <a:prstClr val="black"/>
                </a:solidFill>
                <a:effectLst/>
                <a:uLnTx/>
                <a:uFillTx/>
                <a:latin typeface="Calibri" panose="020F0502020204030204"/>
                <a:ea typeface="+mn-ea"/>
                <a:cs typeface="+mn-cs"/>
              </a:rPr>
              <a:t>nierdonoren</a:t>
            </a:r>
            <a:r>
              <a:rPr kumimoji="0" lang="nl-NL" sz="2399" b="0" i="0" u="none" strike="noStrike" kern="1200" cap="none" spc="0" normalizeH="0" baseline="0" noProof="0" dirty="0">
                <a:ln>
                  <a:noFill/>
                </a:ln>
                <a:solidFill>
                  <a:prstClr val="black"/>
                </a:solidFill>
                <a:effectLst/>
                <a:uLnTx/>
                <a:uFillTx/>
                <a:latin typeface="Calibri" panose="020F0502020204030204"/>
                <a:ea typeface="+mn-ea"/>
                <a:cs typeface="+mn-cs"/>
              </a:rPr>
              <a:t>. Met 7.000 leden is de NVN een sterke, representatieve vertegenwoordiger van de belangen van mensen met een nieraandoening.</a:t>
            </a:r>
            <a:endParaRPr kumimoji="0" lang="nl-NL" sz="3599"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Afbeelding 4"/>
          <p:cNvPicPr>
            <a:picLocks noChangeAspect="1"/>
          </p:cNvPicPr>
          <p:nvPr/>
        </p:nvPicPr>
        <p:blipFill>
          <a:blip r:embed="rId3"/>
          <a:stretch>
            <a:fillRect/>
          </a:stretch>
        </p:blipFill>
        <p:spPr>
          <a:xfrm>
            <a:off x="6483302" y="291873"/>
            <a:ext cx="2375333" cy="1407273"/>
          </a:xfrm>
          <a:prstGeom prst="rect">
            <a:avLst/>
          </a:prstGeom>
        </p:spPr>
      </p:pic>
    </p:spTree>
    <p:extLst>
      <p:ext uri="{BB962C8B-B14F-4D97-AF65-F5344CB8AC3E}">
        <p14:creationId xmlns:p14="http://schemas.microsoft.com/office/powerpoint/2010/main" val="607741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6975623" cy="461665"/>
          </a:xfrm>
          <a:prstGeom prst="rect">
            <a:avLst/>
          </a:prstGeom>
          <a:noFill/>
        </p:spPr>
        <p:txBody>
          <a:bodyPr wrap="square" rtlCol="0">
            <a:spAutoFit/>
          </a:bodyPr>
          <a:lstStyle/>
          <a:p>
            <a:r>
              <a:rPr lang="nl-NL" sz="2400" b="1" dirty="0">
                <a:solidFill>
                  <a:schemeClr val="tx2"/>
                </a:solidFill>
              </a:rPr>
              <a:t>Hart- en vaatziekten door slagaderverkalking</a:t>
            </a:r>
          </a:p>
        </p:txBody>
      </p:sp>
      <p:pic>
        <p:nvPicPr>
          <p:cNvPr id="3" name="Afbeelding 2">
            <a:extLst>
              <a:ext uri="{FF2B5EF4-FFF2-40B4-BE49-F238E27FC236}">
                <a16:creationId xmlns:a16="http://schemas.microsoft.com/office/drawing/2014/main" id="{C4A96B27-DCBD-D790-BA27-B2ADEB8E7A9F}"/>
              </a:ext>
            </a:extLst>
          </p:cNvPr>
          <p:cNvPicPr>
            <a:picLocks noChangeAspect="1"/>
          </p:cNvPicPr>
          <p:nvPr/>
        </p:nvPicPr>
        <p:blipFill rotWithShape="1">
          <a:blip r:embed="rId2"/>
          <a:srcRect l="47549"/>
          <a:stretch/>
        </p:blipFill>
        <p:spPr>
          <a:xfrm>
            <a:off x="1280160" y="856136"/>
            <a:ext cx="1883664" cy="3802542"/>
          </a:xfrm>
          <a:prstGeom prst="rect">
            <a:avLst/>
          </a:prstGeom>
        </p:spPr>
      </p:pic>
      <p:cxnSp>
        <p:nvCxnSpPr>
          <p:cNvPr id="2" name="Rechte verbindingslijn met pijl 1">
            <a:extLst>
              <a:ext uri="{FF2B5EF4-FFF2-40B4-BE49-F238E27FC236}">
                <a16:creationId xmlns:a16="http://schemas.microsoft.com/office/drawing/2014/main" id="{E4AF559A-DF15-673B-748A-ADF4F1297B37}"/>
              </a:ext>
            </a:extLst>
          </p:cNvPr>
          <p:cNvCxnSpPr/>
          <p:nvPr/>
        </p:nvCxnSpPr>
        <p:spPr>
          <a:xfrm flipV="1">
            <a:off x="2237232" y="1551435"/>
            <a:ext cx="1853184" cy="457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80EBF44F-B577-1D52-BEB5-0E21EADF8F83}"/>
              </a:ext>
            </a:extLst>
          </p:cNvPr>
          <p:cNvSpPr txBox="1"/>
          <p:nvPr/>
        </p:nvSpPr>
        <p:spPr>
          <a:xfrm>
            <a:off x="4120896" y="1990147"/>
            <a:ext cx="4724600" cy="1938992"/>
          </a:xfrm>
          <a:prstGeom prst="rect">
            <a:avLst/>
          </a:prstGeom>
          <a:noFill/>
        </p:spPr>
        <p:txBody>
          <a:bodyPr wrap="square" rtlCol="0">
            <a:spAutoFit/>
          </a:bodyPr>
          <a:lstStyle/>
          <a:p>
            <a:r>
              <a:rPr lang="nl-NL" sz="2400" dirty="0"/>
              <a:t>Pijn op de borst bij inspanning</a:t>
            </a:r>
          </a:p>
          <a:p>
            <a:endParaRPr lang="nl-NL" sz="2400" dirty="0"/>
          </a:p>
          <a:p>
            <a:r>
              <a:rPr lang="nl-NL" sz="2400" dirty="0"/>
              <a:t>Acuut hartinfarct</a:t>
            </a:r>
          </a:p>
          <a:p>
            <a:endParaRPr lang="nl-NL" sz="2400" dirty="0"/>
          </a:p>
          <a:p>
            <a:r>
              <a:rPr lang="nl-NL" sz="2400" dirty="0"/>
              <a:t>Let op: verschil mannen – vrouwen!</a:t>
            </a:r>
          </a:p>
        </p:txBody>
      </p:sp>
      <p:sp>
        <p:nvSpPr>
          <p:cNvPr id="6" name="Tekstvak 5">
            <a:extLst>
              <a:ext uri="{FF2B5EF4-FFF2-40B4-BE49-F238E27FC236}">
                <a16:creationId xmlns:a16="http://schemas.microsoft.com/office/drawing/2014/main" id="{25875C5A-C10C-BFE5-7103-88CCA2645DC2}"/>
              </a:ext>
            </a:extLst>
          </p:cNvPr>
          <p:cNvSpPr txBox="1"/>
          <p:nvPr/>
        </p:nvSpPr>
        <p:spPr>
          <a:xfrm>
            <a:off x="4224528" y="1317152"/>
            <a:ext cx="2107318" cy="461665"/>
          </a:xfrm>
          <a:prstGeom prst="rect">
            <a:avLst/>
          </a:prstGeom>
          <a:solidFill>
            <a:schemeClr val="tx2"/>
          </a:solidFill>
        </p:spPr>
        <p:txBody>
          <a:bodyPr wrap="square" rtlCol="0">
            <a:spAutoFit/>
          </a:bodyPr>
          <a:lstStyle/>
          <a:p>
            <a:r>
              <a:rPr lang="nl-NL" sz="2400" b="1" dirty="0">
                <a:solidFill>
                  <a:schemeClr val="bg1"/>
                </a:solidFill>
              </a:rPr>
              <a:t>Kransslagaders</a:t>
            </a:r>
          </a:p>
        </p:txBody>
      </p:sp>
      <p:sp>
        <p:nvSpPr>
          <p:cNvPr id="7" name="Tekstvak 6"/>
          <p:cNvSpPr txBox="1"/>
          <p:nvPr/>
        </p:nvSpPr>
        <p:spPr>
          <a:xfrm>
            <a:off x="1340264" y="528721"/>
            <a:ext cx="1597066" cy="646331"/>
          </a:xfrm>
          <a:prstGeom prst="rect">
            <a:avLst/>
          </a:prstGeom>
          <a:solidFill>
            <a:schemeClr val="bg1"/>
          </a:solidFill>
          <a:ln>
            <a:solidFill>
              <a:schemeClr val="bg1"/>
            </a:solidFill>
          </a:ln>
        </p:spPr>
        <p:txBody>
          <a:bodyPr wrap="square" rtlCol="0">
            <a:spAutoFit/>
          </a:bodyPr>
          <a:lstStyle/>
          <a:p>
            <a:pPr algn="ctr"/>
            <a:r>
              <a:rPr lang="nl-NL" b="1" dirty="0"/>
              <a:t>Slagaderlijk</a:t>
            </a:r>
          </a:p>
          <a:p>
            <a:pPr algn="ctr"/>
            <a:r>
              <a:rPr lang="nl-NL" b="1" dirty="0"/>
              <a:t>systeem</a:t>
            </a:r>
          </a:p>
        </p:txBody>
      </p:sp>
    </p:spTree>
    <p:extLst>
      <p:ext uri="{BB962C8B-B14F-4D97-AF65-F5344CB8AC3E}">
        <p14:creationId xmlns:p14="http://schemas.microsoft.com/office/powerpoint/2010/main" val="502847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7485288" cy="461665"/>
          </a:xfrm>
          <a:prstGeom prst="rect">
            <a:avLst/>
          </a:prstGeom>
          <a:noFill/>
        </p:spPr>
        <p:txBody>
          <a:bodyPr wrap="square" rtlCol="0">
            <a:spAutoFit/>
          </a:bodyPr>
          <a:lstStyle/>
          <a:p>
            <a:r>
              <a:rPr lang="nl-NL" sz="2400" b="1" dirty="0">
                <a:solidFill>
                  <a:schemeClr val="tx2"/>
                </a:solidFill>
              </a:rPr>
              <a:t>Hart- en vaatziekten door slagaderverkalking</a:t>
            </a:r>
          </a:p>
        </p:txBody>
      </p:sp>
      <p:pic>
        <p:nvPicPr>
          <p:cNvPr id="3" name="Afbeelding 2">
            <a:extLst>
              <a:ext uri="{FF2B5EF4-FFF2-40B4-BE49-F238E27FC236}">
                <a16:creationId xmlns:a16="http://schemas.microsoft.com/office/drawing/2014/main" id="{C4A96B27-DCBD-D790-BA27-B2ADEB8E7A9F}"/>
              </a:ext>
            </a:extLst>
          </p:cNvPr>
          <p:cNvPicPr>
            <a:picLocks noChangeAspect="1"/>
          </p:cNvPicPr>
          <p:nvPr/>
        </p:nvPicPr>
        <p:blipFill rotWithShape="1">
          <a:blip r:embed="rId2"/>
          <a:srcRect l="47549"/>
          <a:stretch/>
        </p:blipFill>
        <p:spPr>
          <a:xfrm>
            <a:off x="1280160" y="863631"/>
            <a:ext cx="1883664" cy="3802542"/>
          </a:xfrm>
          <a:prstGeom prst="rect">
            <a:avLst/>
          </a:prstGeom>
        </p:spPr>
      </p:pic>
      <p:cxnSp>
        <p:nvCxnSpPr>
          <p:cNvPr id="2" name="Rechte verbindingslijn met pijl 1">
            <a:extLst>
              <a:ext uri="{FF2B5EF4-FFF2-40B4-BE49-F238E27FC236}">
                <a16:creationId xmlns:a16="http://schemas.microsoft.com/office/drawing/2014/main" id="{FD452F84-E31D-BE6B-560B-E4785256A8DB}"/>
              </a:ext>
            </a:extLst>
          </p:cNvPr>
          <p:cNvCxnSpPr/>
          <p:nvPr/>
        </p:nvCxnSpPr>
        <p:spPr>
          <a:xfrm flipV="1">
            <a:off x="2138797" y="1953235"/>
            <a:ext cx="1853184" cy="457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F229C8E3-73BA-B604-D71A-D5FD2B64194C}"/>
              </a:ext>
            </a:extLst>
          </p:cNvPr>
          <p:cNvSpPr txBox="1"/>
          <p:nvPr/>
        </p:nvSpPr>
        <p:spPr>
          <a:xfrm>
            <a:off x="4070829" y="2134757"/>
            <a:ext cx="3919728" cy="1200329"/>
          </a:xfrm>
          <a:prstGeom prst="rect">
            <a:avLst/>
          </a:prstGeom>
          <a:noFill/>
        </p:spPr>
        <p:txBody>
          <a:bodyPr wrap="square" rtlCol="0">
            <a:spAutoFit/>
          </a:bodyPr>
          <a:lstStyle/>
          <a:p>
            <a:r>
              <a:rPr lang="nl-NL" sz="2400" dirty="0"/>
              <a:t>Aneurysma (verwijding/uitstulping)</a:t>
            </a:r>
          </a:p>
          <a:p>
            <a:endParaRPr lang="nl-NL" sz="2400" dirty="0"/>
          </a:p>
        </p:txBody>
      </p:sp>
      <p:sp>
        <p:nvSpPr>
          <p:cNvPr id="6" name="Tekstvak 5">
            <a:extLst>
              <a:ext uri="{FF2B5EF4-FFF2-40B4-BE49-F238E27FC236}">
                <a16:creationId xmlns:a16="http://schemas.microsoft.com/office/drawing/2014/main" id="{818E50B4-C333-A166-6365-1F605EACA0E6}"/>
              </a:ext>
            </a:extLst>
          </p:cNvPr>
          <p:cNvSpPr txBox="1"/>
          <p:nvPr/>
        </p:nvSpPr>
        <p:spPr>
          <a:xfrm>
            <a:off x="4157172" y="1659658"/>
            <a:ext cx="2091927" cy="461665"/>
          </a:xfrm>
          <a:prstGeom prst="rect">
            <a:avLst/>
          </a:prstGeom>
          <a:solidFill>
            <a:schemeClr val="tx2"/>
          </a:solidFill>
        </p:spPr>
        <p:txBody>
          <a:bodyPr wrap="square" rtlCol="0">
            <a:spAutoFit/>
          </a:bodyPr>
          <a:lstStyle/>
          <a:p>
            <a:r>
              <a:rPr lang="nl-NL" sz="2400" b="1" dirty="0">
                <a:solidFill>
                  <a:schemeClr val="bg1"/>
                </a:solidFill>
              </a:rPr>
              <a:t>Aorta</a:t>
            </a:r>
          </a:p>
        </p:txBody>
      </p:sp>
      <p:sp>
        <p:nvSpPr>
          <p:cNvPr id="7" name="Tekstvak 6"/>
          <p:cNvSpPr txBox="1"/>
          <p:nvPr/>
        </p:nvSpPr>
        <p:spPr>
          <a:xfrm>
            <a:off x="1340264" y="528721"/>
            <a:ext cx="1597066" cy="646331"/>
          </a:xfrm>
          <a:prstGeom prst="rect">
            <a:avLst/>
          </a:prstGeom>
          <a:solidFill>
            <a:schemeClr val="bg1"/>
          </a:solidFill>
          <a:ln>
            <a:solidFill>
              <a:schemeClr val="bg1"/>
            </a:solidFill>
          </a:ln>
        </p:spPr>
        <p:txBody>
          <a:bodyPr wrap="square" rtlCol="0">
            <a:spAutoFit/>
          </a:bodyPr>
          <a:lstStyle/>
          <a:p>
            <a:pPr algn="ctr"/>
            <a:r>
              <a:rPr lang="nl-NL" b="1" dirty="0"/>
              <a:t>Slagaderlijk</a:t>
            </a:r>
          </a:p>
          <a:p>
            <a:pPr algn="ctr"/>
            <a:r>
              <a:rPr lang="nl-NL" b="1" dirty="0"/>
              <a:t>systeem</a:t>
            </a:r>
          </a:p>
        </p:txBody>
      </p:sp>
      <p:pic>
        <p:nvPicPr>
          <p:cNvPr id="9" name="Afbeelding 8">
            <a:extLst>
              <a:ext uri="{FF2B5EF4-FFF2-40B4-BE49-F238E27FC236}">
                <a16:creationId xmlns:a16="http://schemas.microsoft.com/office/drawing/2014/main" id="{784E4637-DE4E-7F2D-FAFB-F572F4FA0D51}"/>
              </a:ext>
            </a:extLst>
          </p:cNvPr>
          <p:cNvPicPr>
            <a:picLocks noChangeAspect="1"/>
          </p:cNvPicPr>
          <p:nvPr/>
        </p:nvPicPr>
        <p:blipFill>
          <a:blip r:embed="rId3"/>
          <a:stretch>
            <a:fillRect/>
          </a:stretch>
        </p:blipFill>
        <p:spPr>
          <a:xfrm>
            <a:off x="4171410" y="3013956"/>
            <a:ext cx="2135258" cy="1652218"/>
          </a:xfrm>
          <a:prstGeom prst="rect">
            <a:avLst/>
          </a:prstGeom>
        </p:spPr>
      </p:pic>
    </p:spTree>
    <p:extLst>
      <p:ext uri="{BB962C8B-B14F-4D97-AF65-F5344CB8AC3E}">
        <p14:creationId xmlns:p14="http://schemas.microsoft.com/office/powerpoint/2010/main" val="1643450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7485288" cy="461665"/>
          </a:xfrm>
          <a:prstGeom prst="rect">
            <a:avLst/>
          </a:prstGeom>
          <a:noFill/>
        </p:spPr>
        <p:txBody>
          <a:bodyPr wrap="square" rtlCol="0">
            <a:spAutoFit/>
          </a:bodyPr>
          <a:lstStyle/>
          <a:p>
            <a:r>
              <a:rPr lang="nl-NL" sz="2400" b="1" dirty="0">
                <a:solidFill>
                  <a:schemeClr val="tx2"/>
                </a:solidFill>
              </a:rPr>
              <a:t>Hart- en vaatziekten door slagaderverkalking</a:t>
            </a:r>
          </a:p>
        </p:txBody>
      </p:sp>
      <p:pic>
        <p:nvPicPr>
          <p:cNvPr id="3" name="Afbeelding 2">
            <a:extLst>
              <a:ext uri="{FF2B5EF4-FFF2-40B4-BE49-F238E27FC236}">
                <a16:creationId xmlns:a16="http://schemas.microsoft.com/office/drawing/2014/main" id="{C4A96B27-DCBD-D790-BA27-B2ADEB8E7A9F}"/>
              </a:ext>
            </a:extLst>
          </p:cNvPr>
          <p:cNvPicPr>
            <a:picLocks noChangeAspect="1"/>
          </p:cNvPicPr>
          <p:nvPr/>
        </p:nvPicPr>
        <p:blipFill rotWithShape="1">
          <a:blip r:embed="rId2"/>
          <a:srcRect l="47549"/>
          <a:stretch/>
        </p:blipFill>
        <p:spPr>
          <a:xfrm>
            <a:off x="1280160" y="863631"/>
            <a:ext cx="1883664" cy="3802542"/>
          </a:xfrm>
          <a:prstGeom prst="rect">
            <a:avLst/>
          </a:prstGeom>
        </p:spPr>
      </p:pic>
      <p:cxnSp>
        <p:nvCxnSpPr>
          <p:cNvPr id="2" name="Rechte verbindingslijn met pijl 1">
            <a:extLst>
              <a:ext uri="{FF2B5EF4-FFF2-40B4-BE49-F238E27FC236}">
                <a16:creationId xmlns:a16="http://schemas.microsoft.com/office/drawing/2014/main" id="{FD452F84-E31D-BE6B-560B-E4785256A8DB}"/>
              </a:ext>
            </a:extLst>
          </p:cNvPr>
          <p:cNvCxnSpPr/>
          <p:nvPr/>
        </p:nvCxnSpPr>
        <p:spPr>
          <a:xfrm flipV="1">
            <a:off x="2108817" y="1892723"/>
            <a:ext cx="1853184" cy="457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F229C8E3-73BA-B604-D71A-D5FD2B64194C}"/>
              </a:ext>
            </a:extLst>
          </p:cNvPr>
          <p:cNvSpPr txBox="1"/>
          <p:nvPr/>
        </p:nvSpPr>
        <p:spPr>
          <a:xfrm>
            <a:off x="4070829" y="2349923"/>
            <a:ext cx="3919728" cy="1200329"/>
          </a:xfrm>
          <a:prstGeom prst="rect">
            <a:avLst/>
          </a:prstGeom>
          <a:noFill/>
        </p:spPr>
        <p:txBody>
          <a:bodyPr wrap="square" rtlCol="0">
            <a:spAutoFit/>
          </a:bodyPr>
          <a:lstStyle/>
          <a:p>
            <a:r>
              <a:rPr lang="nl-NL" sz="2400" dirty="0"/>
              <a:t>Hoge bloeddruk!</a:t>
            </a:r>
          </a:p>
          <a:p>
            <a:endParaRPr lang="nl-NL" sz="2400" dirty="0"/>
          </a:p>
          <a:p>
            <a:r>
              <a:rPr lang="nl-NL" sz="2400" dirty="0"/>
              <a:t>Verminderde nierfunctie</a:t>
            </a:r>
          </a:p>
        </p:txBody>
      </p:sp>
      <p:sp>
        <p:nvSpPr>
          <p:cNvPr id="6" name="Tekstvak 5">
            <a:extLst>
              <a:ext uri="{FF2B5EF4-FFF2-40B4-BE49-F238E27FC236}">
                <a16:creationId xmlns:a16="http://schemas.microsoft.com/office/drawing/2014/main" id="{818E50B4-C333-A166-6365-1F605EACA0E6}"/>
              </a:ext>
            </a:extLst>
          </p:cNvPr>
          <p:cNvSpPr txBox="1"/>
          <p:nvPr/>
        </p:nvSpPr>
        <p:spPr>
          <a:xfrm>
            <a:off x="4157172" y="1659658"/>
            <a:ext cx="2091927" cy="461665"/>
          </a:xfrm>
          <a:prstGeom prst="rect">
            <a:avLst/>
          </a:prstGeom>
          <a:solidFill>
            <a:schemeClr val="tx2"/>
          </a:solidFill>
        </p:spPr>
        <p:txBody>
          <a:bodyPr wrap="square" rtlCol="0">
            <a:spAutoFit/>
          </a:bodyPr>
          <a:lstStyle/>
          <a:p>
            <a:r>
              <a:rPr lang="nl-NL" sz="2400" b="1" dirty="0">
                <a:solidFill>
                  <a:schemeClr val="bg1"/>
                </a:solidFill>
              </a:rPr>
              <a:t>Nierslagaders</a:t>
            </a:r>
          </a:p>
        </p:txBody>
      </p:sp>
      <p:sp>
        <p:nvSpPr>
          <p:cNvPr id="7" name="Tekstvak 6"/>
          <p:cNvSpPr txBox="1"/>
          <p:nvPr/>
        </p:nvSpPr>
        <p:spPr>
          <a:xfrm>
            <a:off x="1340264" y="528721"/>
            <a:ext cx="1597066" cy="646331"/>
          </a:xfrm>
          <a:prstGeom prst="rect">
            <a:avLst/>
          </a:prstGeom>
          <a:solidFill>
            <a:schemeClr val="bg1"/>
          </a:solidFill>
          <a:ln>
            <a:solidFill>
              <a:schemeClr val="bg1"/>
            </a:solidFill>
          </a:ln>
        </p:spPr>
        <p:txBody>
          <a:bodyPr wrap="square" rtlCol="0">
            <a:spAutoFit/>
          </a:bodyPr>
          <a:lstStyle/>
          <a:p>
            <a:pPr algn="ctr"/>
            <a:r>
              <a:rPr lang="nl-NL" b="1" dirty="0"/>
              <a:t>Slagaderlijk</a:t>
            </a:r>
          </a:p>
          <a:p>
            <a:pPr algn="ctr"/>
            <a:r>
              <a:rPr lang="nl-NL" b="1" dirty="0"/>
              <a:t>systeem</a:t>
            </a:r>
          </a:p>
        </p:txBody>
      </p:sp>
    </p:spTree>
    <p:extLst>
      <p:ext uri="{BB962C8B-B14F-4D97-AF65-F5344CB8AC3E}">
        <p14:creationId xmlns:p14="http://schemas.microsoft.com/office/powerpoint/2010/main" val="891743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7155505" cy="461665"/>
          </a:xfrm>
          <a:prstGeom prst="rect">
            <a:avLst/>
          </a:prstGeom>
          <a:noFill/>
        </p:spPr>
        <p:txBody>
          <a:bodyPr wrap="square" rtlCol="0">
            <a:spAutoFit/>
          </a:bodyPr>
          <a:lstStyle/>
          <a:p>
            <a:r>
              <a:rPr lang="nl-NL" sz="2400" b="1" dirty="0">
                <a:solidFill>
                  <a:schemeClr val="tx2"/>
                </a:solidFill>
              </a:rPr>
              <a:t>Hart- en vaatziekten door slagaderverkalking</a:t>
            </a:r>
          </a:p>
        </p:txBody>
      </p:sp>
      <p:pic>
        <p:nvPicPr>
          <p:cNvPr id="3" name="Afbeelding 2">
            <a:extLst>
              <a:ext uri="{FF2B5EF4-FFF2-40B4-BE49-F238E27FC236}">
                <a16:creationId xmlns:a16="http://schemas.microsoft.com/office/drawing/2014/main" id="{C4A96B27-DCBD-D790-BA27-B2ADEB8E7A9F}"/>
              </a:ext>
            </a:extLst>
          </p:cNvPr>
          <p:cNvPicPr>
            <a:picLocks noChangeAspect="1"/>
          </p:cNvPicPr>
          <p:nvPr/>
        </p:nvPicPr>
        <p:blipFill rotWithShape="1">
          <a:blip r:embed="rId2"/>
          <a:srcRect l="47549"/>
          <a:stretch/>
        </p:blipFill>
        <p:spPr>
          <a:xfrm>
            <a:off x="1280160" y="863631"/>
            <a:ext cx="1883664" cy="3802542"/>
          </a:xfrm>
          <a:prstGeom prst="rect">
            <a:avLst/>
          </a:prstGeom>
        </p:spPr>
      </p:pic>
      <p:cxnSp>
        <p:nvCxnSpPr>
          <p:cNvPr id="2" name="Rechte verbindingslijn met pijl 1">
            <a:extLst>
              <a:ext uri="{FF2B5EF4-FFF2-40B4-BE49-F238E27FC236}">
                <a16:creationId xmlns:a16="http://schemas.microsoft.com/office/drawing/2014/main" id="{2D26E7D8-8D97-C254-3C3B-F98C31C0D66E}"/>
              </a:ext>
            </a:extLst>
          </p:cNvPr>
          <p:cNvCxnSpPr/>
          <p:nvPr/>
        </p:nvCxnSpPr>
        <p:spPr>
          <a:xfrm flipV="1">
            <a:off x="2112513" y="1839566"/>
            <a:ext cx="1853184" cy="457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532B1C7C-3E9D-F187-2A3B-E087855A0DBF}"/>
              </a:ext>
            </a:extLst>
          </p:cNvPr>
          <p:cNvSpPr txBox="1"/>
          <p:nvPr/>
        </p:nvSpPr>
        <p:spPr>
          <a:xfrm>
            <a:off x="4121396" y="1980072"/>
            <a:ext cx="3919728" cy="1569660"/>
          </a:xfrm>
          <a:prstGeom prst="rect">
            <a:avLst/>
          </a:prstGeom>
          <a:noFill/>
        </p:spPr>
        <p:txBody>
          <a:bodyPr wrap="square" rtlCol="0">
            <a:spAutoFit/>
          </a:bodyPr>
          <a:lstStyle/>
          <a:p>
            <a:endParaRPr lang="nl-NL" sz="2400" dirty="0"/>
          </a:p>
          <a:p>
            <a:r>
              <a:rPr lang="nl-NL" sz="2400" dirty="0"/>
              <a:t>Pijn in de buik na het eten</a:t>
            </a:r>
          </a:p>
          <a:p>
            <a:endParaRPr lang="nl-NL" sz="2400" dirty="0"/>
          </a:p>
          <a:p>
            <a:r>
              <a:rPr lang="nl-NL" sz="2400" dirty="0"/>
              <a:t>Acute afsluiting: darm-infarct</a:t>
            </a:r>
          </a:p>
        </p:txBody>
      </p:sp>
      <p:sp>
        <p:nvSpPr>
          <p:cNvPr id="6" name="Tekstvak 5">
            <a:extLst>
              <a:ext uri="{FF2B5EF4-FFF2-40B4-BE49-F238E27FC236}">
                <a16:creationId xmlns:a16="http://schemas.microsoft.com/office/drawing/2014/main" id="{4D231037-F084-1097-7307-71E2787F050C}"/>
              </a:ext>
            </a:extLst>
          </p:cNvPr>
          <p:cNvSpPr txBox="1"/>
          <p:nvPr/>
        </p:nvSpPr>
        <p:spPr>
          <a:xfrm>
            <a:off x="4234820" y="1606501"/>
            <a:ext cx="2165979" cy="461665"/>
          </a:xfrm>
          <a:prstGeom prst="rect">
            <a:avLst/>
          </a:prstGeom>
          <a:solidFill>
            <a:schemeClr val="tx2"/>
          </a:solidFill>
        </p:spPr>
        <p:txBody>
          <a:bodyPr wrap="square" rtlCol="0">
            <a:spAutoFit/>
          </a:bodyPr>
          <a:lstStyle/>
          <a:p>
            <a:r>
              <a:rPr lang="nl-NL" sz="2400" b="1" dirty="0">
                <a:solidFill>
                  <a:schemeClr val="bg1"/>
                </a:solidFill>
              </a:rPr>
              <a:t>Darmslagaders</a:t>
            </a:r>
          </a:p>
        </p:txBody>
      </p:sp>
      <p:sp>
        <p:nvSpPr>
          <p:cNvPr id="7" name="Tekstvak 6"/>
          <p:cNvSpPr txBox="1"/>
          <p:nvPr/>
        </p:nvSpPr>
        <p:spPr>
          <a:xfrm>
            <a:off x="1340264" y="528721"/>
            <a:ext cx="1597066" cy="646331"/>
          </a:xfrm>
          <a:prstGeom prst="rect">
            <a:avLst/>
          </a:prstGeom>
          <a:solidFill>
            <a:schemeClr val="bg1"/>
          </a:solidFill>
          <a:ln>
            <a:solidFill>
              <a:schemeClr val="bg1"/>
            </a:solidFill>
          </a:ln>
        </p:spPr>
        <p:txBody>
          <a:bodyPr wrap="square" rtlCol="0">
            <a:spAutoFit/>
          </a:bodyPr>
          <a:lstStyle/>
          <a:p>
            <a:pPr algn="ctr"/>
            <a:r>
              <a:rPr lang="nl-NL" b="1" dirty="0"/>
              <a:t>Slagaderlijk</a:t>
            </a:r>
          </a:p>
          <a:p>
            <a:pPr algn="ctr"/>
            <a:r>
              <a:rPr lang="nl-NL" b="1" dirty="0"/>
              <a:t>systeem</a:t>
            </a:r>
          </a:p>
        </p:txBody>
      </p:sp>
    </p:spTree>
    <p:extLst>
      <p:ext uri="{BB962C8B-B14F-4D97-AF65-F5344CB8AC3E}">
        <p14:creationId xmlns:p14="http://schemas.microsoft.com/office/powerpoint/2010/main" val="3697714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369332"/>
          </a:xfrm>
          <a:prstGeom prst="rect">
            <a:avLst/>
          </a:prstGeom>
          <a:noFill/>
        </p:spPr>
        <p:txBody>
          <a:bodyPr wrap="square" rtlCol="0">
            <a:spAutoFit/>
          </a:bodyPr>
          <a:lstStyle/>
          <a:p>
            <a:r>
              <a:rPr lang="nl-NL" b="1" dirty="0">
                <a:solidFill>
                  <a:schemeClr val="tx2"/>
                </a:solidFill>
              </a:rPr>
              <a:t>Hart- en vaatziekten door slagaderverkalking</a:t>
            </a:r>
          </a:p>
        </p:txBody>
      </p:sp>
      <p:pic>
        <p:nvPicPr>
          <p:cNvPr id="3" name="Afbeelding 2">
            <a:extLst>
              <a:ext uri="{FF2B5EF4-FFF2-40B4-BE49-F238E27FC236}">
                <a16:creationId xmlns:a16="http://schemas.microsoft.com/office/drawing/2014/main" id="{C4A96B27-DCBD-D790-BA27-B2ADEB8E7A9F}"/>
              </a:ext>
            </a:extLst>
          </p:cNvPr>
          <p:cNvPicPr>
            <a:picLocks noChangeAspect="1"/>
          </p:cNvPicPr>
          <p:nvPr/>
        </p:nvPicPr>
        <p:blipFill rotWithShape="1">
          <a:blip r:embed="rId2"/>
          <a:srcRect l="47549"/>
          <a:stretch/>
        </p:blipFill>
        <p:spPr>
          <a:xfrm>
            <a:off x="1280160" y="863631"/>
            <a:ext cx="1883664" cy="3802542"/>
          </a:xfrm>
          <a:prstGeom prst="rect">
            <a:avLst/>
          </a:prstGeom>
        </p:spPr>
      </p:pic>
      <p:cxnSp>
        <p:nvCxnSpPr>
          <p:cNvPr id="2" name="Rechte verbindingslijn met pijl 1">
            <a:extLst>
              <a:ext uri="{FF2B5EF4-FFF2-40B4-BE49-F238E27FC236}">
                <a16:creationId xmlns:a16="http://schemas.microsoft.com/office/drawing/2014/main" id="{1BC65070-297D-B891-F1A1-8DE0B1494BDB}"/>
              </a:ext>
            </a:extLst>
          </p:cNvPr>
          <p:cNvCxnSpPr/>
          <p:nvPr/>
        </p:nvCxnSpPr>
        <p:spPr>
          <a:xfrm flipV="1">
            <a:off x="2010738" y="2343150"/>
            <a:ext cx="1853184" cy="457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D59D871D-36C7-0ACE-14B4-28BD0E04DF33}"/>
              </a:ext>
            </a:extLst>
          </p:cNvPr>
          <p:cNvSpPr txBox="1"/>
          <p:nvPr/>
        </p:nvSpPr>
        <p:spPr>
          <a:xfrm>
            <a:off x="3967849" y="2674403"/>
            <a:ext cx="3919728" cy="1477328"/>
          </a:xfrm>
          <a:prstGeom prst="rect">
            <a:avLst/>
          </a:prstGeom>
          <a:noFill/>
        </p:spPr>
        <p:txBody>
          <a:bodyPr wrap="square" rtlCol="0">
            <a:spAutoFit/>
          </a:bodyPr>
          <a:lstStyle/>
          <a:p>
            <a:r>
              <a:rPr lang="nl-NL" sz="2400" dirty="0"/>
              <a:t>‘Etalagebenen’</a:t>
            </a:r>
          </a:p>
          <a:p>
            <a:endParaRPr lang="nl-NL" dirty="0"/>
          </a:p>
          <a:p>
            <a:r>
              <a:rPr lang="nl-NL" sz="2400" dirty="0"/>
              <a:t>Acute afsluiting:</a:t>
            </a:r>
          </a:p>
          <a:p>
            <a:r>
              <a:rPr lang="nl-NL" sz="2400" dirty="0"/>
              <a:t>Wit pijnlijk been</a:t>
            </a:r>
          </a:p>
        </p:txBody>
      </p:sp>
      <p:sp>
        <p:nvSpPr>
          <p:cNvPr id="6" name="Tekstvak 5">
            <a:extLst>
              <a:ext uri="{FF2B5EF4-FFF2-40B4-BE49-F238E27FC236}">
                <a16:creationId xmlns:a16="http://schemas.microsoft.com/office/drawing/2014/main" id="{05D1C66A-D53E-3C4F-D400-F2C501728EA4}"/>
              </a:ext>
            </a:extLst>
          </p:cNvPr>
          <p:cNvSpPr txBox="1"/>
          <p:nvPr/>
        </p:nvSpPr>
        <p:spPr>
          <a:xfrm>
            <a:off x="4078224" y="2110085"/>
            <a:ext cx="2139696" cy="461665"/>
          </a:xfrm>
          <a:prstGeom prst="rect">
            <a:avLst/>
          </a:prstGeom>
          <a:solidFill>
            <a:schemeClr val="tx2"/>
          </a:solidFill>
        </p:spPr>
        <p:txBody>
          <a:bodyPr wrap="square" rtlCol="0">
            <a:spAutoFit/>
          </a:bodyPr>
          <a:lstStyle/>
          <a:p>
            <a:r>
              <a:rPr lang="nl-NL" sz="2400" b="1" dirty="0">
                <a:solidFill>
                  <a:schemeClr val="bg1"/>
                </a:solidFill>
              </a:rPr>
              <a:t>Beenslagaders</a:t>
            </a:r>
          </a:p>
        </p:txBody>
      </p:sp>
      <p:sp>
        <p:nvSpPr>
          <p:cNvPr id="7" name="Tekstvak 6"/>
          <p:cNvSpPr txBox="1"/>
          <p:nvPr/>
        </p:nvSpPr>
        <p:spPr>
          <a:xfrm>
            <a:off x="1340264" y="528721"/>
            <a:ext cx="1597066" cy="646331"/>
          </a:xfrm>
          <a:prstGeom prst="rect">
            <a:avLst/>
          </a:prstGeom>
          <a:solidFill>
            <a:schemeClr val="bg1"/>
          </a:solidFill>
          <a:ln>
            <a:solidFill>
              <a:schemeClr val="bg1"/>
            </a:solidFill>
          </a:ln>
        </p:spPr>
        <p:txBody>
          <a:bodyPr wrap="square" rtlCol="0">
            <a:spAutoFit/>
          </a:bodyPr>
          <a:lstStyle/>
          <a:p>
            <a:pPr algn="ctr"/>
            <a:r>
              <a:rPr lang="nl-NL" b="1" dirty="0"/>
              <a:t>Slagaderlijk</a:t>
            </a:r>
          </a:p>
          <a:p>
            <a:pPr algn="ctr"/>
            <a:r>
              <a:rPr lang="nl-NL" b="1" dirty="0"/>
              <a:t>systeem</a:t>
            </a:r>
          </a:p>
        </p:txBody>
      </p:sp>
    </p:spTree>
    <p:extLst>
      <p:ext uri="{BB962C8B-B14F-4D97-AF65-F5344CB8AC3E}">
        <p14:creationId xmlns:p14="http://schemas.microsoft.com/office/powerpoint/2010/main" val="2250539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87D8CD-CD02-4B96-2AE7-0AF9B48C7F91}"/>
              </a:ext>
            </a:extLst>
          </p:cNvPr>
          <p:cNvSpPr>
            <a:spLocks noGrp="1"/>
          </p:cNvSpPr>
          <p:nvPr>
            <p:ph type="subTitle" idx="1"/>
          </p:nvPr>
        </p:nvSpPr>
        <p:spPr/>
        <p:txBody>
          <a:bodyPr/>
          <a:lstStyle/>
          <a:p>
            <a:pPr algn="ctr"/>
            <a:r>
              <a:rPr lang="nl-NL" dirty="0"/>
              <a:t>ervaringsdeskundige</a:t>
            </a:r>
          </a:p>
        </p:txBody>
      </p:sp>
      <p:pic>
        <p:nvPicPr>
          <p:cNvPr id="2" name="Afbeelding 1" descr="Harteraad-logo-2019-RGB">
            <a:extLst>
              <a:ext uri="{FF2B5EF4-FFF2-40B4-BE49-F238E27FC236}">
                <a16:creationId xmlns:a16="http://schemas.microsoft.com/office/drawing/2014/main" id="{8D814DE0-95DE-C598-3F0B-A2808D5E8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227" y="2361541"/>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850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Acute behandeling</a:t>
            </a:r>
          </a:p>
        </p:txBody>
      </p:sp>
      <p:sp>
        <p:nvSpPr>
          <p:cNvPr id="10" name="Plusteken 9">
            <a:extLst>
              <a:ext uri="{FF2B5EF4-FFF2-40B4-BE49-F238E27FC236}">
                <a16:creationId xmlns:a16="http://schemas.microsoft.com/office/drawing/2014/main" id="{5A851A5A-9722-3A22-6A20-08528A9A600B}"/>
              </a:ext>
            </a:extLst>
          </p:cNvPr>
          <p:cNvSpPr/>
          <p:nvPr/>
        </p:nvSpPr>
        <p:spPr>
          <a:xfrm>
            <a:off x="1101852" y="3416755"/>
            <a:ext cx="640080" cy="6583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194" name="Picture 2" descr="Hoe moet ik met mijn medicatie omgaan? - Harteraad">
            <a:extLst>
              <a:ext uri="{FF2B5EF4-FFF2-40B4-BE49-F238E27FC236}">
                <a16:creationId xmlns:a16="http://schemas.microsoft.com/office/drawing/2014/main" id="{A9481758-085C-6289-9B01-A9692130BC0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019300" y="2995044"/>
            <a:ext cx="1450848" cy="145084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52C8728E-737F-6177-901D-463879E2689F}"/>
              </a:ext>
            </a:extLst>
          </p:cNvPr>
          <p:cNvSpPr txBox="1"/>
          <p:nvPr/>
        </p:nvSpPr>
        <p:spPr>
          <a:xfrm>
            <a:off x="3707894" y="2935638"/>
            <a:ext cx="3931920" cy="1569660"/>
          </a:xfrm>
          <a:prstGeom prst="rect">
            <a:avLst/>
          </a:prstGeom>
          <a:noFill/>
        </p:spPr>
        <p:txBody>
          <a:bodyPr wrap="square" rtlCol="0">
            <a:spAutoFit/>
          </a:bodyPr>
          <a:lstStyle/>
          <a:p>
            <a:pPr marL="342900" indent="-342900">
              <a:buFontTx/>
              <a:buChar char="-"/>
            </a:pPr>
            <a:r>
              <a:rPr lang="nl-NL" sz="2400" dirty="0"/>
              <a:t>Bloedverdunners</a:t>
            </a:r>
          </a:p>
          <a:p>
            <a:pPr marL="342900" indent="-342900">
              <a:buFontTx/>
              <a:buChar char="-"/>
            </a:pPr>
            <a:r>
              <a:rPr lang="nl-NL" sz="2400" dirty="0"/>
              <a:t>Cholesterolverlagers</a:t>
            </a:r>
          </a:p>
          <a:p>
            <a:pPr marL="342900" indent="-342900">
              <a:buFontTx/>
              <a:buChar char="-"/>
            </a:pPr>
            <a:r>
              <a:rPr lang="nl-NL" sz="2400" dirty="0"/>
              <a:t>Bloeddrukverlagers</a:t>
            </a:r>
          </a:p>
          <a:p>
            <a:pPr marL="342900" indent="-342900">
              <a:buFontTx/>
              <a:buChar char="-"/>
            </a:pPr>
            <a:r>
              <a:rPr lang="nl-NL" sz="2400" dirty="0" err="1"/>
              <a:t>Etc</a:t>
            </a:r>
            <a:r>
              <a:rPr lang="nl-NL" sz="2400" dirty="0"/>
              <a:t>…….</a:t>
            </a:r>
          </a:p>
        </p:txBody>
      </p:sp>
      <p:sp>
        <p:nvSpPr>
          <p:cNvPr id="2" name="Tekstvak 1">
            <a:extLst>
              <a:ext uri="{FF2B5EF4-FFF2-40B4-BE49-F238E27FC236}">
                <a16:creationId xmlns:a16="http://schemas.microsoft.com/office/drawing/2014/main" id="{467F1243-9F6F-3289-4CD6-C574B788B20C}"/>
              </a:ext>
            </a:extLst>
          </p:cNvPr>
          <p:cNvSpPr txBox="1"/>
          <p:nvPr/>
        </p:nvSpPr>
        <p:spPr>
          <a:xfrm>
            <a:off x="537883" y="691817"/>
            <a:ext cx="6467497" cy="1938992"/>
          </a:xfrm>
          <a:prstGeom prst="rect">
            <a:avLst/>
          </a:prstGeom>
          <a:noFill/>
        </p:spPr>
        <p:txBody>
          <a:bodyPr wrap="square" rtlCol="0">
            <a:spAutoFit/>
          </a:bodyPr>
          <a:lstStyle/>
          <a:p>
            <a:r>
              <a:rPr lang="nl-NL" sz="2400" dirty="0"/>
              <a:t>Zo snel mogelijk openen afgesloten bloedvat:</a:t>
            </a:r>
          </a:p>
          <a:p>
            <a:endParaRPr lang="nl-NL" sz="2400" dirty="0"/>
          </a:p>
          <a:p>
            <a:r>
              <a:rPr lang="nl-NL" sz="2400" dirty="0"/>
              <a:t>	- ‘dotter’</a:t>
            </a:r>
          </a:p>
          <a:p>
            <a:r>
              <a:rPr lang="nl-NL" sz="2400" dirty="0"/>
              <a:t>	- bypass</a:t>
            </a:r>
          </a:p>
          <a:p>
            <a:r>
              <a:rPr lang="nl-NL" sz="2400" dirty="0"/>
              <a:t>	- (als dat niet lukt: eventueel amputatie)</a:t>
            </a:r>
          </a:p>
        </p:txBody>
      </p:sp>
    </p:spTree>
    <p:extLst>
      <p:ext uri="{BB962C8B-B14F-4D97-AF65-F5344CB8AC3E}">
        <p14:creationId xmlns:p14="http://schemas.microsoft.com/office/powerpoint/2010/main" val="243141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Acute behandeling</a:t>
            </a:r>
          </a:p>
        </p:txBody>
      </p:sp>
      <p:pic>
        <p:nvPicPr>
          <p:cNvPr id="7" name="Afbeelding 6">
            <a:extLst>
              <a:ext uri="{FF2B5EF4-FFF2-40B4-BE49-F238E27FC236}">
                <a16:creationId xmlns:a16="http://schemas.microsoft.com/office/drawing/2014/main" id="{3D3D7E11-117D-AE37-5225-F75181388DD4}"/>
              </a:ext>
            </a:extLst>
          </p:cNvPr>
          <p:cNvPicPr>
            <a:picLocks noChangeAspect="1"/>
          </p:cNvPicPr>
          <p:nvPr/>
        </p:nvPicPr>
        <p:blipFill>
          <a:blip r:embed="rId2"/>
          <a:stretch>
            <a:fillRect/>
          </a:stretch>
        </p:blipFill>
        <p:spPr>
          <a:xfrm>
            <a:off x="590808" y="1521277"/>
            <a:ext cx="3629472" cy="2520000"/>
          </a:xfrm>
          <a:prstGeom prst="rect">
            <a:avLst/>
          </a:prstGeom>
        </p:spPr>
      </p:pic>
      <p:pic>
        <p:nvPicPr>
          <p:cNvPr id="9" name="Afbeelding 8">
            <a:extLst>
              <a:ext uri="{FF2B5EF4-FFF2-40B4-BE49-F238E27FC236}">
                <a16:creationId xmlns:a16="http://schemas.microsoft.com/office/drawing/2014/main" id="{A6A171A5-04AC-1808-B22D-CB30BF81637E}"/>
              </a:ext>
            </a:extLst>
          </p:cNvPr>
          <p:cNvPicPr>
            <a:picLocks noChangeAspect="1"/>
          </p:cNvPicPr>
          <p:nvPr/>
        </p:nvPicPr>
        <p:blipFill>
          <a:blip r:embed="rId3"/>
          <a:stretch>
            <a:fillRect/>
          </a:stretch>
        </p:blipFill>
        <p:spPr>
          <a:xfrm>
            <a:off x="4732244" y="1521277"/>
            <a:ext cx="3609577" cy="2520000"/>
          </a:xfrm>
          <a:prstGeom prst="rect">
            <a:avLst/>
          </a:prstGeom>
        </p:spPr>
      </p:pic>
      <p:sp>
        <p:nvSpPr>
          <p:cNvPr id="2" name="Tekstvak 1">
            <a:extLst>
              <a:ext uri="{FF2B5EF4-FFF2-40B4-BE49-F238E27FC236}">
                <a16:creationId xmlns:a16="http://schemas.microsoft.com/office/drawing/2014/main" id="{FA964265-B851-F013-39F8-68B37CA5ACFC}"/>
              </a:ext>
            </a:extLst>
          </p:cNvPr>
          <p:cNvSpPr txBox="1"/>
          <p:nvPr/>
        </p:nvSpPr>
        <p:spPr>
          <a:xfrm>
            <a:off x="5634317" y="983576"/>
            <a:ext cx="2494429" cy="400110"/>
          </a:xfrm>
          <a:prstGeom prst="rect">
            <a:avLst/>
          </a:prstGeom>
          <a:noFill/>
        </p:spPr>
        <p:txBody>
          <a:bodyPr wrap="square" rtlCol="0">
            <a:spAutoFit/>
          </a:bodyPr>
          <a:lstStyle/>
          <a:p>
            <a:r>
              <a:rPr lang="nl-NL" sz="2000" dirty="0"/>
              <a:t>‘dotter’ + stent</a:t>
            </a:r>
          </a:p>
        </p:txBody>
      </p:sp>
      <p:sp>
        <p:nvSpPr>
          <p:cNvPr id="3" name="Tekstvak 2">
            <a:extLst>
              <a:ext uri="{FF2B5EF4-FFF2-40B4-BE49-F238E27FC236}">
                <a16:creationId xmlns:a16="http://schemas.microsoft.com/office/drawing/2014/main" id="{ECAB7710-0A44-23CF-4B9F-24DE1D31900F}"/>
              </a:ext>
            </a:extLst>
          </p:cNvPr>
          <p:cNvSpPr txBox="1"/>
          <p:nvPr/>
        </p:nvSpPr>
        <p:spPr>
          <a:xfrm>
            <a:off x="2034988" y="983576"/>
            <a:ext cx="2494429" cy="400110"/>
          </a:xfrm>
          <a:prstGeom prst="rect">
            <a:avLst/>
          </a:prstGeom>
          <a:noFill/>
        </p:spPr>
        <p:txBody>
          <a:bodyPr wrap="square" rtlCol="0">
            <a:spAutoFit/>
          </a:bodyPr>
          <a:lstStyle/>
          <a:p>
            <a:r>
              <a:rPr lang="nl-NL" sz="2000" dirty="0"/>
              <a:t>‘dotter’</a:t>
            </a:r>
          </a:p>
        </p:txBody>
      </p:sp>
    </p:spTree>
    <p:extLst>
      <p:ext uri="{BB962C8B-B14F-4D97-AF65-F5344CB8AC3E}">
        <p14:creationId xmlns:p14="http://schemas.microsoft.com/office/powerpoint/2010/main" val="746410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523220"/>
          </a:xfrm>
          <a:prstGeom prst="rect">
            <a:avLst/>
          </a:prstGeom>
          <a:noFill/>
        </p:spPr>
        <p:txBody>
          <a:bodyPr wrap="square" rtlCol="0">
            <a:spAutoFit/>
          </a:bodyPr>
          <a:lstStyle/>
          <a:p>
            <a:r>
              <a:rPr lang="nl-NL" sz="2800" b="1" dirty="0">
                <a:solidFill>
                  <a:schemeClr val="tx2"/>
                </a:solidFill>
              </a:rPr>
              <a:t>Maar liever …… voorkomen!</a:t>
            </a:r>
          </a:p>
        </p:txBody>
      </p:sp>
      <p:sp>
        <p:nvSpPr>
          <p:cNvPr id="2" name="Tekstvak 1">
            <a:extLst>
              <a:ext uri="{FF2B5EF4-FFF2-40B4-BE49-F238E27FC236}">
                <a16:creationId xmlns:a16="http://schemas.microsoft.com/office/drawing/2014/main" id="{7B20608D-8C10-B1A5-6204-35C52B4ECC2B}"/>
              </a:ext>
            </a:extLst>
          </p:cNvPr>
          <p:cNvSpPr txBox="1"/>
          <p:nvPr/>
        </p:nvSpPr>
        <p:spPr>
          <a:xfrm>
            <a:off x="414528" y="584633"/>
            <a:ext cx="2129503" cy="1569660"/>
          </a:xfrm>
          <a:prstGeom prst="rect">
            <a:avLst/>
          </a:prstGeom>
          <a:noFill/>
        </p:spPr>
        <p:txBody>
          <a:bodyPr wrap="square" rtlCol="0">
            <a:spAutoFit/>
          </a:bodyPr>
          <a:lstStyle/>
          <a:p>
            <a:r>
              <a:rPr lang="nl-NL" sz="2400" b="1" dirty="0"/>
              <a:t>Stap 1:</a:t>
            </a:r>
          </a:p>
          <a:p>
            <a:r>
              <a:rPr lang="nl-NL" sz="2400" dirty="0"/>
              <a:t>Wie heeft een verhoogd risico?</a:t>
            </a:r>
          </a:p>
        </p:txBody>
      </p:sp>
      <p:sp>
        <p:nvSpPr>
          <p:cNvPr id="3" name="Rechthoek 2">
            <a:extLst>
              <a:ext uri="{FF2B5EF4-FFF2-40B4-BE49-F238E27FC236}">
                <a16:creationId xmlns:a16="http://schemas.microsoft.com/office/drawing/2014/main" id="{C73E14A2-F7F4-CC50-19A1-C14F35559B51}"/>
              </a:ext>
            </a:extLst>
          </p:cNvPr>
          <p:cNvSpPr/>
          <p:nvPr/>
        </p:nvSpPr>
        <p:spPr>
          <a:xfrm>
            <a:off x="2682688" y="1055594"/>
            <a:ext cx="2393577" cy="3260912"/>
          </a:xfrm>
          <a:prstGeom prst="rect">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Rechthoek 4">
            <a:extLst>
              <a:ext uri="{FF2B5EF4-FFF2-40B4-BE49-F238E27FC236}">
                <a16:creationId xmlns:a16="http://schemas.microsoft.com/office/drawing/2014/main" id="{AF0B3E8E-179E-113C-90A4-6B018BD2D39F}"/>
              </a:ext>
            </a:extLst>
          </p:cNvPr>
          <p:cNvSpPr/>
          <p:nvPr/>
        </p:nvSpPr>
        <p:spPr>
          <a:xfrm>
            <a:off x="5679141" y="1055594"/>
            <a:ext cx="2393577" cy="3260912"/>
          </a:xfrm>
          <a:prstGeom prst="rect">
            <a:avLst/>
          </a:prstGeom>
          <a:solidFill>
            <a:srgbClr val="92D050">
              <a:alpha val="50196"/>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47472BB9-4E44-6349-681F-FEA0DB7102D5}"/>
              </a:ext>
            </a:extLst>
          </p:cNvPr>
          <p:cNvSpPr txBox="1"/>
          <p:nvPr/>
        </p:nvSpPr>
        <p:spPr>
          <a:xfrm>
            <a:off x="2924735" y="1694587"/>
            <a:ext cx="2097741" cy="1754326"/>
          </a:xfrm>
          <a:prstGeom prst="rect">
            <a:avLst/>
          </a:prstGeom>
          <a:noFill/>
        </p:spPr>
        <p:txBody>
          <a:bodyPr wrap="square" rtlCol="0">
            <a:spAutoFit/>
          </a:bodyPr>
          <a:lstStyle/>
          <a:p>
            <a:pPr marL="285750" indent="-285750">
              <a:buFontTx/>
              <a:buChar char="-"/>
            </a:pPr>
            <a:r>
              <a:rPr lang="nl-NL" dirty="0"/>
              <a:t>Man</a:t>
            </a:r>
          </a:p>
          <a:p>
            <a:pPr marL="285750" indent="-285750">
              <a:buFontTx/>
              <a:buChar char="-"/>
            </a:pPr>
            <a:r>
              <a:rPr lang="nl-NL" dirty="0"/>
              <a:t>65 jaar</a:t>
            </a:r>
          </a:p>
          <a:p>
            <a:pPr marL="285750" indent="-285750">
              <a:buFontTx/>
              <a:buChar char="-"/>
            </a:pPr>
            <a:r>
              <a:rPr lang="nl-NL" dirty="0"/>
              <a:t>Roken</a:t>
            </a:r>
          </a:p>
          <a:p>
            <a:pPr marL="285750" indent="-285750">
              <a:buFontTx/>
              <a:buChar char="-"/>
            </a:pPr>
            <a:r>
              <a:rPr lang="nl-NL" dirty="0"/>
              <a:t>Hoog cholesterol</a:t>
            </a:r>
          </a:p>
          <a:p>
            <a:pPr marL="285750" indent="-285750">
              <a:buFontTx/>
              <a:buChar char="-"/>
            </a:pPr>
            <a:r>
              <a:rPr lang="nl-NL" dirty="0"/>
              <a:t>Hoge bloeddruk</a:t>
            </a:r>
          </a:p>
          <a:p>
            <a:pPr marL="285750" indent="-285750">
              <a:buFontTx/>
              <a:buChar char="-"/>
            </a:pPr>
            <a:endParaRPr lang="nl-NL" dirty="0"/>
          </a:p>
        </p:txBody>
      </p:sp>
      <p:sp>
        <p:nvSpPr>
          <p:cNvPr id="7" name="Tekstvak 6">
            <a:extLst>
              <a:ext uri="{FF2B5EF4-FFF2-40B4-BE49-F238E27FC236}">
                <a16:creationId xmlns:a16="http://schemas.microsoft.com/office/drawing/2014/main" id="{2FBE9110-BCE2-0234-BC9D-367E122BA3EB}"/>
              </a:ext>
            </a:extLst>
          </p:cNvPr>
          <p:cNvSpPr txBox="1"/>
          <p:nvPr/>
        </p:nvSpPr>
        <p:spPr>
          <a:xfrm>
            <a:off x="5827058" y="1694587"/>
            <a:ext cx="2097741" cy="1477328"/>
          </a:xfrm>
          <a:prstGeom prst="rect">
            <a:avLst/>
          </a:prstGeom>
          <a:noFill/>
        </p:spPr>
        <p:txBody>
          <a:bodyPr wrap="square" rtlCol="0">
            <a:spAutoFit/>
          </a:bodyPr>
          <a:lstStyle/>
          <a:p>
            <a:pPr marL="285750" indent="-285750">
              <a:buFontTx/>
              <a:buChar char="-"/>
            </a:pPr>
            <a:r>
              <a:rPr lang="nl-NL" dirty="0"/>
              <a:t>Vrouw</a:t>
            </a:r>
          </a:p>
          <a:p>
            <a:pPr marL="285750" indent="-285750">
              <a:buFontTx/>
              <a:buChar char="-"/>
            </a:pPr>
            <a:r>
              <a:rPr lang="nl-NL" dirty="0"/>
              <a:t>45 jaar</a:t>
            </a:r>
          </a:p>
          <a:p>
            <a:pPr marL="285750" indent="-285750">
              <a:buFontTx/>
              <a:buChar char="-"/>
            </a:pPr>
            <a:r>
              <a:rPr lang="nl-NL" dirty="0"/>
              <a:t>Licht verhoogde bloeddruk</a:t>
            </a:r>
          </a:p>
          <a:p>
            <a:pPr marL="285750" indent="-285750">
              <a:buFontTx/>
              <a:buChar char="-"/>
            </a:pPr>
            <a:endParaRPr lang="nl-NL" dirty="0"/>
          </a:p>
        </p:txBody>
      </p:sp>
    </p:spTree>
    <p:extLst>
      <p:ext uri="{BB962C8B-B14F-4D97-AF65-F5344CB8AC3E}">
        <p14:creationId xmlns:p14="http://schemas.microsoft.com/office/powerpoint/2010/main" val="2398064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8339729" cy="430887"/>
          </a:xfrm>
          <a:prstGeom prst="rect">
            <a:avLst/>
          </a:prstGeom>
          <a:noFill/>
        </p:spPr>
        <p:txBody>
          <a:bodyPr wrap="square" rtlCol="0">
            <a:spAutoFit/>
          </a:bodyPr>
          <a:lstStyle/>
          <a:p>
            <a:r>
              <a:rPr lang="nl-NL" sz="2200" b="1" dirty="0">
                <a:solidFill>
                  <a:schemeClr val="tx2"/>
                </a:solidFill>
              </a:rPr>
              <a:t>Diabetes of chronische </a:t>
            </a:r>
            <a:r>
              <a:rPr lang="nl-NL" sz="2200" b="1" dirty="0" err="1">
                <a:solidFill>
                  <a:schemeClr val="tx2"/>
                </a:solidFill>
              </a:rPr>
              <a:t>nierschade</a:t>
            </a:r>
            <a:r>
              <a:rPr lang="nl-NL" sz="2200" b="1" dirty="0">
                <a:solidFill>
                  <a:schemeClr val="tx2"/>
                </a:solidFill>
              </a:rPr>
              <a:t>: vaak automatisch verhoogd risico</a:t>
            </a:r>
          </a:p>
        </p:txBody>
      </p:sp>
      <p:sp>
        <p:nvSpPr>
          <p:cNvPr id="2" name="Rechthoek 1">
            <a:extLst>
              <a:ext uri="{FF2B5EF4-FFF2-40B4-BE49-F238E27FC236}">
                <a16:creationId xmlns:a16="http://schemas.microsoft.com/office/drawing/2014/main" id="{D71FB32E-F63B-1D98-95F0-CA6432085D08}"/>
              </a:ext>
            </a:extLst>
          </p:cNvPr>
          <p:cNvSpPr/>
          <p:nvPr/>
        </p:nvSpPr>
        <p:spPr>
          <a:xfrm>
            <a:off x="1568907" y="803280"/>
            <a:ext cx="2865589" cy="3575704"/>
          </a:xfrm>
          <a:prstGeom prst="rect">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AF067F82-FA73-27CD-9875-2CFE638499DD}"/>
              </a:ext>
            </a:extLst>
          </p:cNvPr>
          <p:cNvSpPr txBox="1"/>
          <p:nvPr/>
        </p:nvSpPr>
        <p:spPr>
          <a:xfrm>
            <a:off x="1772585" y="1571435"/>
            <a:ext cx="2557570" cy="1477328"/>
          </a:xfrm>
          <a:prstGeom prst="rect">
            <a:avLst/>
          </a:prstGeom>
          <a:noFill/>
        </p:spPr>
        <p:txBody>
          <a:bodyPr wrap="square" rtlCol="0">
            <a:spAutoFit/>
          </a:bodyPr>
          <a:lstStyle/>
          <a:p>
            <a:r>
              <a:rPr lang="nl-NL" dirty="0"/>
              <a:t>Bijvoorbeeld:</a:t>
            </a:r>
          </a:p>
          <a:p>
            <a:pPr marL="285750" indent="-285750">
              <a:buFontTx/>
              <a:buChar char="-"/>
            </a:pPr>
            <a:r>
              <a:rPr lang="nl-NL" dirty="0"/>
              <a:t>Al eerder hartinfarct</a:t>
            </a:r>
          </a:p>
          <a:p>
            <a:pPr marL="285750" indent="-285750">
              <a:buFontTx/>
              <a:buChar char="-"/>
            </a:pPr>
            <a:r>
              <a:rPr lang="nl-NL" dirty="0"/>
              <a:t>Diabetes met al complicaties</a:t>
            </a:r>
          </a:p>
          <a:p>
            <a:pPr marL="285750" indent="-285750">
              <a:buFontTx/>
              <a:buChar char="-"/>
            </a:pPr>
            <a:r>
              <a:rPr lang="nl-NL" dirty="0"/>
              <a:t>Ernstige </a:t>
            </a:r>
            <a:r>
              <a:rPr lang="nl-NL" dirty="0" err="1"/>
              <a:t>nierschade</a:t>
            </a:r>
            <a:endParaRPr lang="nl-NL" dirty="0"/>
          </a:p>
        </p:txBody>
      </p:sp>
      <p:sp>
        <p:nvSpPr>
          <p:cNvPr id="6" name="Rechthoek 5">
            <a:extLst>
              <a:ext uri="{FF2B5EF4-FFF2-40B4-BE49-F238E27FC236}">
                <a16:creationId xmlns:a16="http://schemas.microsoft.com/office/drawing/2014/main" id="{75773B88-FEF4-AC16-FC0E-84AA925B3F39}"/>
              </a:ext>
            </a:extLst>
          </p:cNvPr>
          <p:cNvSpPr/>
          <p:nvPr/>
        </p:nvSpPr>
        <p:spPr>
          <a:xfrm>
            <a:off x="4901536" y="803280"/>
            <a:ext cx="2865589" cy="3575704"/>
          </a:xfrm>
          <a:prstGeom prst="rect">
            <a:avLst/>
          </a:prstGeom>
          <a:solidFill>
            <a:srgbClr val="FFC000">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581C9B1E-FE6C-FCE3-C67D-A0215B76B19D}"/>
              </a:ext>
            </a:extLst>
          </p:cNvPr>
          <p:cNvSpPr txBox="1"/>
          <p:nvPr/>
        </p:nvSpPr>
        <p:spPr>
          <a:xfrm>
            <a:off x="5145556" y="1571435"/>
            <a:ext cx="2557570" cy="1754326"/>
          </a:xfrm>
          <a:prstGeom prst="rect">
            <a:avLst/>
          </a:prstGeom>
          <a:noFill/>
        </p:spPr>
        <p:txBody>
          <a:bodyPr wrap="square" rtlCol="0">
            <a:spAutoFit/>
          </a:bodyPr>
          <a:lstStyle/>
          <a:p>
            <a:r>
              <a:rPr lang="nl-NL" dirty="0"/>
              <a:t>Bijvoorbeeld:</a:t>
            </a:r>
          </a:p>
          <a:p>
            <a:pPr marL="285750" indent="-285750">
              <a:buFontTx/>
              <a:buChar char="-"/>
            </a:pPr>
            <a:r>
              <a:rPr lang="nl-NL" dirty="0"/>
              <a:t>Alleen fors verhoogd cholesterol</a:t>
            </a:r>
          </a:p>
          <a:p>
            <a:pPr marL="285750" indent="-285750">
              <a:buFontTx/>
              <a:buChar char="-"/>
            </a:pPr>
            <a:r>
              <a:rPr lang="nl-NL" dirty="0"/>
              <a:t>Alleen fors verhoogde bloeddruk</a:t>
            </a:r>
          </a:p>
          <a:p>
            <a:pPr marL="285750" indent="-285750">
              <a:buFontTx/>
              <a:buChar char="-"/>
            </a:pPr>
            <a:r>
              <a:rPr lang="nl-NL" dirty="0"/>
              <a:t>Maar verder gezond</a:t>
            </a:r>
          </a:p>
        </p:txBody>
      </p:sp>
    </p:spTree>
    <p:extLst>
      <p:ext uri="{BB962C8B-B14F-4D97-AF65-F5344CB8AC3E}">
        <p14:creationId xmlns:p14="http://schemas.microsoft.com/office/powerpoint/2010/main" val="174895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613954" y="1663216"/>
            <a:ext cx="7870088" cy="2792816"/>
          </a:xfrm>
          <a:prstGeom prst="rect">
            <a:avLst/>
          </a:prstGeom>
          <a:noFill/>
        </p:spPr>
        <p:txBody>
          <a:bodyPr wrap="square" rtlCol="0">
            <a:spAutoFit/>
          </a:bodyPr>
          <a:lstStyle/>
          <a:p>
            <a:pPr marL="0" marR="0" lvl="0" indent="0" algn="l" defTabSz="685549" rtl="0" eaLnBrk="1" fontAlgn="auto" latinLnBrk="0" hangingPunct="1">
              <a:lnSpc>
                <a:spcPct val="100000"/>
              </a:lnSpc>
              <a:spcBef>
                <a:spcPts val="0"/>
              </a:spcBef>
              <a:spcAft>
                <a:spcPts val="0"/>
              </a:spcAft>
              <a:buClrTx/>
              <a:buSzTx/>
              <a:buFontTx/>
              <a:buNone/>
              <a:tabLst/>
              <a:defRPr/>
            </a:pPr>
            <a:r>
              <a:rPr kumimoji="0" lang="nl-NL" sz="3299" b="1" i="0" u="none" strike="noStrike" kern="1200" cap="none" spc="0" normalizeH="0" baseline="0" noProof="0" dirty="0">
                <a:ln>
                  <a:noFill/>
                </a:ln>
                <a:solidFill>
                  <a:srgbClr val="372596"/>
                </a:solidFill>
                <a:effectLst/>
                <a:uLnTx/>
                <a:uFillTx/>
                <a:latin typeface="Calibri"/>
                <a:ea typeface="+mn-ea"/>
                <a:cs typeface="+mn-cs"/>
              </a:rPr>
              <a:t>DIABETESVERENIGING NEDERLAND.</a:t>
            </a:r>
          </a:p>
          <a:p>
            <a:pPr marL="0" marR="0" lvl="0" indent="0" algn="l" defTabSz="685549" rtl="0" eaLnBrk="1" fontAlgn="auto" latinLnBrk="0" hangingPunct="1">
              <a:lnSpc>
                <a:spcPct val="100000"/>
              </a:lnSpc>
              <a:spcBef>
                <a:spcPts val="0"/>
              </a:spcBef>
              <a:spcAft>
                <a:spcPts val="0"/>
              </a:spcAft>
              <a:buClrTx/>
              <a:buSzTx/>
              <a:buFontTx/>
              <a:buNone/>
              <a:tabLst/>
              <a:defRPr/>
            </a:pPr>
            <a:endParaRPr kumimoji="0" lang="nl-NL" sz="10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549"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Diabetesvereniging Nederland (DVN) komt op voor de belangen van alle mensen met diabetes. Goede zorg en voluit leven met diabetes, daar zet DVN zich al meer dan 75 jaar voor in.</a:t>
            </a:r>
            <a:endParaRPr kumimoji="0" lang="nl-NL"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85549" rtl="0" eaLnBrk="1" fontAlgn="auto" latinLnBrk="0" hangingPunct="1">
              <a:lnSpc>
                <a:spcPct val="100000"/>
              </a:lnSpc>
              <a:spcBef>
                <a:spcPts val="0"/>
              </a:spcBef>
              <a:spcAft>
                <a:spcPts val="0"/>
              </a:spcAft>
              <a:buClrTx/>
              <a:buSzTx/>
              <a:buFontTx/>
              <a:buNone/>
              <a:tabLst/>
              <a:defRPr/>
            </a:pPr>
            <a:endParaRPr kumimoji="0" lang="nl-NL" sz="3599"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Afbeelding 3"/>
          <p:cNvPicPr>
            <a:picLocks noChangeAspect="1"/>
          </p:cNvPicPr>
          <p:nvPr/>
        </p:nvPicPr>
        <p:blipFill>
          <a:blip r:embed="rId3"/>
          <a:stretch>
            <a:fillRect/>
          </a:stretch>
        </p:blipFill>
        <p:spPr>
          <a:xfrm>
            <a:off x="3560504" y="166938"/>
            <a:ext cx="5400000" cy="1110404"/>
          </a:xfrm>
          <a:prstGeom prst="rect">
            <a:avLst/>
          </a:prstGeom>
        </p:spPr>
      </p:pic>
    </p:spTree>
    <p:extLst>
      <p:ext uri="{BB962C8B-B14F-4D97-AF65-F5344CB8AC3E}">
        <p14:creationId xmlns:p14="http://schemas.microsoft.com/office/powerpoint/2010/main" val="3693000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8579570" cy="461665"/>
          </a:xfrm>
          <a:prstGeom prst="rect">
            <a:avLst/>
          </a:prstGeom>
          <a:noFill/>
        </p:spPr>
        <p:txBody>
          <a:bodyPr wrap="square" rtlCol="0">
            <a:spAutoFit/>
          </a:bodyPr>
          <a:lstStyle/>
          <a:p>
            <a:r>
              <a:rPr lang="nl-NL" sz="2400" b="1" dirty="0">
                <a:solidFill>
                  <a:schemeClr val="tx2"/>
                </a:solidFill>
              </a:rPr>
              <a:t>Preventie van hart- en vaatziekten door slagaderverkalking</a:t>
            </a:r>
          </a:p>
        </p:txBody>
      </p:sp>
      <p:sp>
        <p:nvSpPr>
          <p:cNvPr id="2" name="Tekstvak 1">
            <a:extLst>
              <a:ext uri="{FF2B5EF4-FFF2-40B4-BE49-F238E27FC236}">
                <a16:creationId xmlns:a16="http://schemas.microsoft.com/office/drawing/2014/main" id="{B266A93C-47AB-34F9-F26E-51B64A4BC410}"/>
              </a:ext>
            </a:extLst>
          </p:cNvPr>
          <p:cNvSpPr txBox="1"/>
          <p:nvPr/>
        </p:nvSpPr>
        <p:spPr>
          <a:xfrm>
            <a:off x="524255" y="640080"/>
            <a:ext cx="1586933" cy="461665"/>
          </a:xfrm>
          <a:prstGeom prst="rect">
            <a:avLst/>
          </a:prstGeom>
          <a:solidFill>
            <a:schemeClr val="tx2"/>
          </a:solidFill>
        </p:spPr>
        <p:txBody>
          <a:bodyPr wrap="square" rtlCol="0">
            <a:spAutoFit/>
          </a:bodyPr>
          <a:lstStyle/>
          <a:p>
            <a:r>
              <a:rPr lang="nl-NL" sz="2400" b="1" dirty="0">
                <a:solidFill>
                  <a:schemeClr val="bg1"/>
                </a:solidFill>
              </a:rPr>
              <a:t>Poll-vraag!</a:t>
            </a:r>
          </a:p>
        </p:txBody>
      </p:sp>
      <p:sp>
        <p:nvSpPr>
          <p:cNvPr id="3" name="Tekstvak 2">
            <a:extLst>
              <a:ext uri="{FF2B5EF4-FFF2-40B4-BE49-F238E27FC236}">
                <a16:creationId xmlns:a16="http://schemas.microsoft.com/office/drawing/2014/main" id="{05DD7087-1A8C-FBBE-97AC-F3B7D5732F84}"/>
              </a:ext>
            </a:extLst>
          </p:cNvPr>
          <p:cNvSpPr txBox="1"/>
          <p:nvPr/>
        </p:nvSpPr>
        <p:spPr>
          <a:xfrm>
            <a:off x="571500" y="1305237"/>
            <a:ext cx="8068235" cy="2031325"/>
          </a:xfrm>
          <a:prstGeom prst="rect">
            <a:avLst/>
          </a:prstGeom>
          <a:noFill/>
        </p:spPr>
        <p:txBody>
          <a:bodyPr wrap="square" rtlCol="0">
            <a:spAutoFit/>
          </a:bodyPr>
          <a:lstStyle/>
          <a:p>
            <a:r>
              <a:rPr lang="nl-NL" dirty="0"/>
              <a:t>Voldoende bewegen is goed voor hart en bloedvaten</a:t>
            </a:r>
          </a:p>
          <a:p>
            <a:r>
              <a:rPr lang="nl-NL" dirty="0"/>
              <a:t>Wat wordt eigenlijk bedoeld met ‘voldoende bewegen?’</a:t>
            </a:r>
          </a:p>
          <a:p>
            <a:endParaRPr lang="nl-NL" dirty="0"/>
          </a:p>
          <a:p>
            <a:pPr marL="342900" indent="-342900">
              <a:buAutoNum type="alphaUcPeriod"/>
            </a:pPr>
            <a:r>
              <a:rPr lang="nl-NL" dirty="0"/>
              <a:t>Elke dag 10 minuten wandelen.</a:t>
            </a:r>
          </a:p>
          <a:p>
            <a:pPr marL="342900" indent="-342900">
              <a:buAutoNum type="alphaUcPeriod"/>
            </a:pPr>
            <a:r>
              <a:rPr lang="nl-NL" dirty="0"/>
              <a:t>Elke dag een uur sporten.</a:t>
            </a:r>
          </a:p>
          <a:p>
            <a:pPr marL="342900" indent="-342900">
              <a:buAutoNum type="alphaUcPeriod"/>
            </a:pPr>
            <a:r>
              <a:rPr lang="nl-NL" dirty="0"/>
              <a:t>Elke week 2.5 uur flink wandelen/fietsen/sporten.</a:t>
            </a:r>
          </a:p>
          <a:p>
            <a:pPr marL="342900" indent="-342900">
              <a:buAutoNum type="alphaUcPeriod"/>
            </a:pPr>
            <a:r>
              <a:rPr lang="nl-NL" dirty="0"/>
              <a:t>Elke week 5 uur wandelen</a:t>
            </a:r>
          </a:p>
        </p:txBody>
      </p:sp>
    </p:spTree>
    <p:extLst>
      <p:ext uri="{BB962C8B-B14F-4D97-AF65-F5344CB8AC3E}">
        <p14:creationId xmlns:p14="http://schemas.microsoft.com/office/powerpoint/2010/main" val="3523316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8579570" cy="461665"/>
          </a:xfrm>
          <a:prstGeom prst="rect">
            <a:avLst/>
          </a:prstGeom>
          <a:noFill/>
        </p:spPr>
        <p:txBody>
          <a:bodyPr wrap="square" rtlCol="0">
            <a:spAutoFit/>
          </a:bodyPr>
          <a:lstStyle/>
          <a:p>
            <a:r>
              <a:rPr lang="nl-NL" sz="2400" b="1" dirty="0">
                <a:solidFill>
                  <a:schemeClr val="tx2"/>
                </a:solidFill>
              </a:rPr>
              <a:t>Preventie van hart- en vaatziekten door slagaderverkalking</a:t>
            </a:r>
          </a:p>
        </p:txBody>
      </p:sp>
      <p:sp>
        <p:nvSpPr>
          <p:cNvPr id="2" name="Tekstvak 1">
            <a:extLst>
              <a:ext uri="{FF2B5EF4-FFF2-40B4-BE49-F238E27FC236}">
                <a16:creationId xmlns:a16="http://schemas.microsoft.com/office/drawing/2014/main" id="{B266A93C-47AB-34F9-F26E-51B64A4BC410}"/>
              </a:ext>
            </a:extLst>
          </p:cNvPr>
          <p:cNvSpPr txBox="1"/>
          <p:nvPr/>
        </p:nvSpPr>
        <p:spPr>
          <a:xfrm>
            <a:off x="524255" y="640080"/>
            <a:ext cx="2728611" cy="461665"/>
          </a:xfrm>
          <a:prstGeom prst="rect">
            <a:avLst/>
          </a:prstGeom>
          <a:solidFill>
            <a:schemeClr val="tx2"/>
          </a:solidFill>
        </p:spPr>
        <p:txBody>
          <a:bodyPr wrap="square" rtlCol="0">
            <a:spAutoFit/>
          </a:bodyPr>
          <a:lstStyle/>
          <a:p>
            <a:r>
              <a:rPr lang="nl-NL" sz="2400" b="1" dirty="0">
                <a:solidFill>
                  <a:schemeClr val="bg1"/>
                </a:solidFill>
              </a:rPr>
              <a:t>leefstijlmaatregelen</a:t>
            </a:r>
          </a:p>
        </p:txBody>
      </p:sp>
      <p:pic>
        <p:nvPicPr>
          <p:cNvPr id="16386" name="Picture 2" descr="Heeft stoppen met roken een effect op een depressie?">
            <a:extLst>
              <a:ext uri="{FF2B5EF4-FFF2-40B4-BE49-F238E27FC236}">
                <a16:creationId xmlns:a16="http://schemas.microsoft.com/office/drawing/2014/main" id="{C2A579A0-9311-30DA-40FF-A2A5E0F9879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922460" y="2941235"/>
            <a:ext cx="1577624" cy="157762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beweegrichtlijnen jeugd, volwassenen en ouderen">
            <a:extLst>
              <a:ext uri="{FF2B5EF4-FFF2-40B4-BE49-F238E27FC236}">
                <a16:creationId xmlns:a16="http://schemas.microsoft.com/office/drawing/2014/main" id="{3D422126-6B60-DCDF-6D53-72197BE905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95" t="27821"/>
          <a:stretch/>
        </p:blipFill>
        <p:spPr bwMode="auto">
          <a:xfrm>
            <a:off x="524254" y="1298986"/>
            <a:ext cx="3301251" cy="213673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E4A96340-C17F-929A-5287-116672AD24A5}"/>
              </a:ext>
            </a:extLst>
          </p:cNvPr>
          <p:cNvPicPr>
            <a:picLocks noChangeAspect="1"/>
          </p:cNvPicPr>
          <p:nvPr/>
        </p:nvPicPr>
        <p:blipFill>
          <a:blip r:embed="rId4"/>
          <a:stretch>
            <a:fillRect/>
          </a:stretch>
        </p:blipFill>
        <p:spPr>
          <a:xfrm>
            <a:off x="5110944" y="769300"/>
            <a:ext cx="2121764" cy="2058924"/>
          </a:xfrm>
          <a:prstGeom prst="rect">
            <a:avLst/>
          </a:prstGeom>
        </p:spPr>
      </p:pic>
      <p:pic>
        <p:nvPicPr>
          <p:cNvPr id="16390" name="Picture 6" descr="Matig met alcohol | 2 voor de prijs van 1">
            <a:extLst>
              <a:ext uri="{FF2B5EF4-FFF2-40B4-BE49-F238E27FC236}">
                <a16:creationId xmlns:a16="http://schemas.microsoft.com/office/drawing/2014/main" id="{92E3F8FA-354F-EB93-832E-AC5D9406CA0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974364" y="2781159"/>
            <a:ext cx="1815959"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14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8369708" cy="461665"/>
          </a:xfrm>
          <a:prstGeom prst="rect">
            <a:avLst/>
          </a:prstGeom>
          <a:noFill/>
        </p:spPr>
        <p:txBody>
          <a:bodyPr wrap="square" rtlCol="0">
            <a:spAutoFit/>
          </a:bodyPr>
          <a:lstStyle/>
          <a:p>
            <a:r>
              <a:rPr lang="nl-NL" sz="2400" b="1" dirty="0">
                <a:solidFill>
                  <a:schemeClr val="tx2"/>
                </a:solidFill>
              </a:rPr>
              <a:t>Preventie van hart- en vaatziekten door slagaderverkalking</a:t>
            </a:r>
          </a:p>
        </p:txBody>
      </p:sp>
      <p:sp>
        <p:nvSpPr>
          <p:cNvPr id="2" name="Tekstvak 1">
            <a:extLst>
              <a:ext uri="{FF2B5EF4-FFF2-40B4-BE49-F238E27FC236}">
                <a16:creationId xmlns:a16="http://schemas.microsoft.com/office/drawing/2014/main" id="{B266A93C-47AB-34F9-F26E-51B64A4BC410}"/>
              </a:ext>
            </a:extLst>
          </p:cNvPr>
          <p:cNvSpPr txBox="1"/>
          <p:nvPr/>
        </p:nvSpPr>
        <p:spPr>
          <a:xfrm>
            <a:off x="524255" y="640080"/>
            <a:ext cx="3695475" cy="461665"/>
          </a:xfrm>
          <a:prstGeom prst="rect">
            <a:avLst/>
          </a:prstGeom>
          <a:solidFill>
            <a:schemeClr val="tx2"/>
          </a:solidFill>
        </p:spPr>
        <p:txBody>
          <a:bodyPr wrap="square" rtlCol="0">
            <a:spAutoFit/>
          </a:bodyPr>
          <a:lstStyle/>
          <a:p>
            <a:r>
              <a:rPr lang="nl-NL" sz="2400" b="1" dirty="0">
                <a:solidFill>
                  <a:schemeClr val="bg1"/>
                </a:solidFill>
              </a:rPr>
              <a:t>Behandeling risicofactoren</a:t>
            </a:r>
          </a:p>
        </p:txBody>
      </p:sp>
      <p:grpSp>
        <p:nvGrpSpPr>
          <p:cNvPr id="3" name="Groep 2">
            <a:extLst>
              <a:ext uri="{FF2B5EF4-FFF2-40B4-BE49-F238E27FC236}">
                <a16:creationId xmlns:a16="http://schemas.microsoft.com/office/drawing/2014/main" id="{7E1ED54C-4AF5-B7E7-BBC8-98BC52333318}"/>
              </a:ext>
            </a:extLst>
          </p:cNvPr>
          <p:cNvGrpSpPr/>
          <p:nvPr/>
        </p:nvGrpSpPr>
        <p:grpSpPr>
          <a:xfrm>
            <a:off x="3711860" y="1176150"/>
            <a:ext cx="4008074" cy="3162112"/>
            <a:chOff x="119336" y="980728"/>
            <a:chExt cx="7776864" cy="5256584"/>
          </a:xfrm>
        </p:grpSpPr>
        <p:pic>
          <p:nvPicPr>
            <p:cNvPr id="6" name="Afbeelding 5">
              <a:extLst>
                <a:ext uri="{FF2B5EF4-FFF2-40B4-BE49-F238E27FC236}">
                  <a16:creationId xmlns:a16="http://schemas.microsoft.com/office/drawing/2014/main" id="{22CF8CA2-5267-FB3E-69F0-D0ED264F6FBF}"/>
                </a:ext>
              </a:extLst>
            </p:cNvPr>
            <p:cNvPicPr>
              <a:picLocks noChangeAspect="1"/>
            </p:cNvPicPr>
            <p:nvPr/>
          </p:nvPicPr>
          <p:blipFill>
            <a:blip r:embed="rId2"/>
            <a:stretch>
              <a:fillRect/>
            </a:stretch>
          </p:blipFill>
          <p:spPr>
            <a:xfrm>
              <a:off x="119336" y="980728"/>
              <a:ext cx="7737298" cy="5256584"/>
            </a:xfrm>
            <a:prstGeom prst="rect">
              <a:avLst/>
            </a:prstGeom>
          </p:spPr>
        </p:pic>
        <p:sp>
          <p:nvSpPr>
            <p:cNvPr id="7" name="Rechthoek 6">
              <a:extLst>
                <a:ext uri="{FF2B5EF4-FFF2-40B4-BE49-F238E27FC236}">
                  <a16:creationId xmlns:a16="http://schemas.microsoft.com/office/drawing/2014/main" id="{5F26C28C-ABED-6CF0-B913-193B9F58D39D}"/>
                </a:ext>
              </a:extLst>
            </p:cNvPr>
            <p:cNvSpPr/>
            <p:nvPr/>
          </p:nvSpPr>
          <p:spPr>
            <a:xfrm>
              <a:off x="5447928" y="1412776"/>
              <a:ext cx="2448272" cy="4464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8" name="Tekstvak 7">
            <a:extLst>
              <a:ext uri="{FF2B5EF4-FFF2-40B4-BE49-F238E27FC236}">
                <a16:creationId xmlns:a16="http://schemas.microsoft.com/office/drawing/2014/main" id="{13F116C6-5505-E41A-EFA1-2C44E6ECCE11}"/>
              </a:ext>
            </a:extLst>
          </p:cNvPr>
          <p:cNvSpPr txBox="1"/>
          <p:nvPr/>
        </p:nvSpPr>
        <p:spPr>
          <a:xfrm>
            <a:off x="6528816" y="595994"/>
            <a:ext cx="2247525" cy="2462213"/>
          </a:xfrm>
          <a:prstGeom prst="rect">
            <a:avLst/>
          </a:prstGeom>
          <a:noFill/>
        </p:spPr>
        <p:txBody>
          <a:bodyPr wrap="square" rtlCol="0">
            <a:spAutoFit/>
          </a:bodyPr>
          <a:lstStyle/>
          <a:p>
            <a:r>
              <a:rPr lang="nl-NL" sz="2200" dirty="0"/>
              <a:t>Dieet/leefstijl</a:t>
            </a:r>
          </a:p>
          <a:p>
            <a:r>
              <a:rPr lang="nl-NL" sz="2200" dirty="0"/>
              <a:t>BMI &gt; 35/40:</a:t>
            </a:r>
          </a:p>
          <a:p>
            <a:pPr marL="285750" indent="-285750">
              <a:buFont typeface="Arial" panose="020B0604020202020204" pitchFamily="34" charset="0"/>
              <a:buChar char="•"/>
            </a:pPr>
            <a:r>
              <a:rPr lang="nl-NL" sz="2200" dirty="0" err="1"/>
              <a:t>Bariatrische</a:t>
            </a:r>
            <a:r>
              <a:rPr lang="nl-NL" sz="2200" dirty="0"/>
              <a:t> chirurgie </a:t>
            </a:r>
          </a:p>
          <a:p>
            <a:r>
              <a:rPr lang="nl-NL" sz="2200" dirty="0"/>
              <a:t>BMI &gt; 30/35/40:</a:t>
            </a:r>
          </a:p>
          <a:p>
            <a:pPr marL="285750" indent="-285750">
              <a:buFont typeface="Arial" panose="020B0604020202020204" pitchFamily="34" charset="0"/>
              <a:buChar char="•"/>
            </a:pPr>
            <a:r>
              <a:rPr lang="nl-NL" sz="2200" dirty="0"/>
              <a:t>Medicijnen (GLP1Ra)</a:t>
            </a:r>
          </a:p>
        </p:txBody>
      </p:sp>
      <p:sp>
        <p:nvSpPr>
          <p:cNvPr id="12" name="Tekstvak 11">
            <a:extLst>
              <a:ext uri="{FF2B5EF4-FFF2-40B4-BE49-F238E27FC236}">
                <a16:creationId xmlns:a16="http://schemas.microsoft.com/office/drawing/2014/main" id="{70D68317-417C-8107-2002-54012BB8BC41}"/>
              </a:ext>
            </a:extLst>
          </p:cNvPr>
          <p:cNvSpPr txBox="1"/>
          <p:nvPr/>
        </p:nvSpPr>
        <p:spPr>
          <a:xfrm>
            <a:off x="6528816" y="3291141"/>
            <a:ext cx="2109216" cy="1446550"/>
          </a:xfrm>
          <a:prstGeom prst="rect">
            <a:avLst/>
          </a:prstGeom>
          <a:noFill/>
        </p:spPr>
        <p:txBody>
          <a:bodyPr wrap="square" rtlCol="0">
            <a:spAutoFit/>
          </a:bodyPr>
          <a:lstStyle/>
          <a:p>
            <a:r>
              <a:rPr lang="nl-NL" sz="2200" dirty="0"/>
              <a:t>Diabetes: goede instelling:</a:t>
            </a:r>
          </a:p>
          <a:p>
            <a:pPr marL="285750" indent="-285750">
              <a:buFont typeface="Arial" panose="020B0604020202020204" pitchFamily="34" charset="0"/>
              <a:buChar char="•"/>
            </a:pPr>
            <a:r>
              <a:rPr lang="nl-NL" sz="2200" dirty="0"/>
              <a:t>Leefstijl</a:t>
            </a:r>
          </a:p>
          <a:p>
            <a:pPr marL="285750" indent="-285750">
              <a:buFont typeface="Arial" panose="020B0604020202020204" pitchFamily="34" charset="0"/>
              <a:buChar char="•"/>
            </a:pPr>
            <a:r>
              <a:rPr lang="nl-NL" sz="2200" dirty="0"/>
              <a:t>medicatie</a:t>
            </a:r>
          </a:p>
        </p:txBody>
      </p:sp>
      <p:sp>
        <p:nvSpPr>
          <p:cNvPr id="13" name="Tekstvak 12">
            <a:extLst>
              <a:ext uri="{FF2B5EF4-FFF2-40B4-BE49-F238E27FC236}">
                <a16:creationId xmlns:a16="http://schemas.microsoft.com/office/drawing/2014/main" id="{F3D2603C-AA84-AC74-F928-CCC28DC838F9}"/>
              </a:ext>
            </a:extLst>
          </p:cNvPr>
          <p:cNvSpPr txBox="1"/>
          <p:nvPr/>
        </p:nvSpPr>
        <p:spPr>
          <a:xfrm>
            <a:off x="2261616" y="3287464"/>
            <a:ext cx="2109216" cy="1107996"/>
          </a:xfrm>
          <a:prstGeom prst="rect">
            <a:avLst/>
          </a:prstGeom>
          <a:noFill/>
        </p:spPr>
        <p:txBody>
          <a:bodyPr wrap="square" rtlCol="0">
            <a:spAutoFit/>
          </a:bodyPr>
          <a:lstStyle/>
          <a:p>
            <a:r>
              <a:rPr lang="nl-NL" sz="2200" dirty="0"/>
              <a:t>Bloeddruk:</a:t>
            </a:r>
          </a:p>
          <a:p>
            <a:pPr marL="285750" indent="-285750">
              <a:buFontTx/>
              <a:buChar char="-"/>
            </a:pPr>
            <a:r>
              <a:rPr lang="nl-NL" sz="2200" dirty="0"/>
              <a:t>dieet/zout</a:t>
            </a:r>
          </a:p>
          <a:p>
            <a:pPr marL="285750" indent="-285750">
              <a:buFontTx/>
              <a:buChar char="-"/>
            </a:pPr>
            <a:r>
              <a:rPr lang="nl-NL" sz="2200" dirty="0"/>
              <a:t>medicatie</a:t>
            </a:r>
          </a:p>
        </p:txBody>
      </p:sp>
      <p:sp>
        <p:nvSpPr>
          <p:cNvPr id="14" name="Tekstvak 13">
            <a:extLst>
              <a:ext uri="{FF2B5EF4-FFF2-40B4-BE49-F238E27FC236}">
                <a16:creationId xmlns:a16="http://schemas.microsoft.com/office/drawing/2014/main" id="{054A778F-F52B-E426-6B0E-2850D5B38DBB}"/>
              </a:ext>
            </a:extLst>
          </p:cNvPr>
          <p:cNvSpPr txBox="1"/>
          <p:nvPr/>
        </p:nvSpPr>
        <p:spPr>
          <a:xfrm>
            <a:off x="2261616" y="1176150"/>
            <a:ext cx="2109216" cy="1107996"/>
          </a:xfrm>
          <a:prstGeom prst="rect">
            <a:avLst/>
          </a:prstGeom>
          <a:noFill/>
        </p:spPr>
        <p:txBody>
          <a:bodyPr wrap="square" rtlCol="0">
            <a:spAutoFit/>
          </a:bodyPr>
          <a:lstStyle/>
          <a:p>
            <a:r>
              <a:rPr lang="nl-NL" sz="2200" dirty="0"/>
              <a:t>Cholesterol:</a:t>
            </a:r>
          </a:p>
          <a:p>
            <a:pPr marL="285750" indent="-285750">
              <a:buFontTx/>
              <a:buChar char="-"/>
            </a:pPr>
            <a:r>
              <a:rPr lang="nl-NL" sz="2200" dirty="0"/>
              <a:t>Dieet</a:t>
            </a:r>
          </a:p>
          <a:p>
            <a:pPr marL="285750" indent="-285750">
              <a:buFontTx/>
              <a:buChar char="-"/>
            </a:pPr>
            <a:r>
              <a:rPr lang="nl-NL" sz="2200" dirty="0"/>
              <a:t>medicatie</a:t>
            </a:r>
          </a:p>
        </p:txBody>
      </p:sp>
    </p:spTree>
    <p:extLst>
      <p:ext uri="{BB962C8B-B14F-4D97-AF65-F5344CB8AC3E}">
        <p14:creationId xmlns:p14="http://schemas.microsoft.com/office/powerpoint/2010/main" val="412770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7320397" cy="461665"/>
          </a:xfrm>
          <a:prstGeom prst="rect">
            <a:avLst/>
          </a:prstGeom>
          <a:noFill/>
        </p:spPr>
        <p:txBody>
          <a:bodyPr wrap="square" rtlCol="0">
            <a:spAutoFit/>
          </a:bodyPr>
          <a:lstStyle/>
          <a:p>
            <a:r>
              <a:rPr lang="nl-NL" sz="2400" b="1" dirty="0">
                <a:solidFill>
                  <a:schemeClr val="tx2"/>
                </a:solidFill>
              </a:rPr>
              <a:t>Preventie specifiek voor patiënten met diabetes</a:t>
            </a:r>
          </a:p>
        </p:txBody>
      </p:sp>
      <p:sp>
        <p:nvSpPr>
          <p:cNvPr id="2" name="Tekstvak 1">
            <a:extLst>
              <a:ext uri="{FF2B5EF4-FFF2-40B4-BE49-F238E27FC236}">
                <a16:creationId xmlns:a16="http://schemas.microsoft.com/office/drawing/2014/main" id="{DFD2953B-7715-2214-E49E-AA9776CA6521}"/>
              </a:ext>
            </a:extLst>
          </p:cNvPr>
          <p:cNvSpPr txBox="1"/>
          <p:nvPr/>
        </p:nvSpPr>
        <p:spPr>
          <a:xfrm>
            <a:off x="609600" y="749808"/>
            <a:ext cx="5319010" cy="1569660"/>
          </a:xfrm>
          <a:prstGeom prst="rect">
            <a:avLst/>
          </a:prstGeom>
          <a:noFill/>
        </p:spPr>
        <p:txBody>
          <a:bodyPr wrap="square" rtlCol="0">
            <a:spAutoFit/>
          </a:bodyPr>
          <a:lstStyle/>
          <a:p>
            <a:pPr marL="285750" indent="-285750">
              <a:buFont typeface="Arial" panose="020B0604020202020204" pitchFamily="34" charset="0"/>
              <a:buChar char="•"/>
            </a:pPr>
            <a:r>
              <a:rPr lang="nl-NL" sz="2400" dirty="0"/>
              <a:t>Gezonde leefstijl</a:t>
            </a:r>
          </a:p>
          <a:p>
            <a:pPr marL="285750" indent="-285750">
              <a:buFont typeface="Arial" panose="020B0604020202020204" pitchFamily="34" charset="0"/>
              <a:buChar char="•"/>
            </a:pPr>
            <a:r>
              <a:rPr lang="nl-NL" sz="2400" dirty="0"/>
              <a:t>HbA1c onder bepaalde grens</a:t>
            </a:r>
          </a:p>
          <a:p>
            <a:pPr marL="285750" indent="-285750">
              <a:buFont typeface="Arial" panose="020B0604020202020204" pitchFamily="34" charset="0"/>
              <a:buChar char="•"/>
            </a:pPr>
            <a:r>
              <a:rPr lang="nl-NL" sz="2400" dirty="0"/>
              <a:t>Medicatie afhankelijk van ingeschat risico op hart en vaatziekten</a:t>
            </a:r>
          </a:p>
        </p:txBody>
      </p:sp>
      <p:sp>
        <p:nvSpPr>
          <p:cNvPr id="3" name="Tekstvak 2">
            <a:extLst>
              <a:ext uri="{FF2B5EF4-FFF2-40B4-BE49-F238E27FC236}">
                <a16:creationId xmlns:a16="http://schemas.microsoft.com/office/drawing/2014/main" id="{51FF48F5-CC00-96FD-970A-71B525A90177}"/>
              </a:ext>
            </a:extLst>
          </p:cNvPr>
          <p:cNvSpPr txBox="1"/>
          <p:nvPr/>
        </p:nvSpPr>
        <p:spPr>
          <a:xfrm>
            <a:off x="1548634" y="2571750"/>
            <a:ext cx="2590550" cy="461665"/>
          </a:xfrm>
          <a:prstGeom prst="rect">
            <a:avLst/>
          </a:prstGeom>
          <a:solidFill>
            <a:schemeClr val="tx2"/>
          </a:solidFill>
        </p:spPr>
        <p:txBody>
          <a:bodyPr wrap="square" rtlCol="0">
            <a:spAutoFit/>
          </a:bodyPr>
          <a:lstStyle/>
          <a:p>
            <a:r>
              <a:rPr lang="nl-NL" sz="2400" b="1" dirty="0">
                <a:solidFill>
                  <a:schemeClr val="bg1"/>
                </a:solidFill>
              </a:rPr>
              <a:t>Verhoogd risico bij</a:t>
            </a:r>
          </a:p>
        </p:txBody>
      </p:sp>
      <p:sp>
        <p:nvSpPr>
          <p:cNvPr id="7" name="Tekstvak 6">
            <a:extLst>
              <a:ext uri="{FF2B5EF4-FFF2-40B4-BE49-F238E27FC236}">
                <a16:creationId xmlns:a16="http://schemas.microsoft.com/office/drawing/2014/main" id="{24558451-D5BE-B6A9-64BC-69F201CB1269}"/>
              </a:ext>
            </a:extLst>
          </p:cNvPr>
          <p:cNvSpPr txBox="1"/>
          <p:nvPr/>
        </p:nvSpPr>
        <p:spPr>
          <a:xfrm>
            <a:off x="4139184" y="2438400"/>
            <a:ext cx="4584192" cy="1569660"/>
          </a:xfrm>
          <a:prstGeom prst="rect">
            <a:avLst/>
          </a:prstGeom>
          <a:noFill/>
        </p:spPr>
        <p:txBody>
          <a:bodyPr wrap="square" rtlCol="0">
            <a:spAutoFit/>
          </a:bodyPr>
          <a:lstStyle/>
          <a:p>
            <a:pPr marL="285750" indent="-285750">
              <a:buFont typeface="Arial" panose="020B0604020202020204" pitchFamily="34" charset="0"/>
              <a:buChar char="•"/>
            </a:pPr>
            <a:r>
              <a:rPr lang="nl-NL" sz="2400" dirty="0"/>
              <a:t>Eerder doorgemaakte hart- en vaatziekten</a:t>
            </a:r>
          </a:p>
          <a:p>
            <a:pPr marL="285750" indent="-285750">
              <a:buFont typeface="Arial" panose="020B0604020202020204" pitchFamily="34" charset="0"/>
              <a:buChar char="•"/>
            </a:pPr>
            <a:r>
              <a:rPr lang="nl-NL" sz="2400" dirty="0"/>
              <a:t>Chronische </a:t>
            </a:r>
            <a:r>
              <a:rPr lang="nl-NL" sz="2400" dirty="0" err="1"/>
              <a:t>nierschade</a:t>
            </a:r>
            <a:endParaRPr lang="nl-NL" sz="2400" dirty="0"/>
          </a:p>
          <a:p>
            <a:pPr marL="285750" indent="-285750">
              <a:buFont typeface="Arial" panose="020B0604020202020204" pitchFamily="34" charset="0"/>
              <a:buChar char="•"/>
            </a:pPr>
            <a:r>
              <a:rPr lang="nl-NL" sz="2400" dirty="0"/>
              <a:t>Hartfalen</a:t>
            </a:r>
          </a:p>
        </p:txBody>
      </p:sp>
    </p:spTree>
    <p:extLst>
      <p:ext uri="{BB962C8B-B14F-4D97-AF65-F5344CB8AC3E}">
        <p14:creationId xmlns:p14="http://schemas.microsoft.com/office/powerpoint/2010/main" val="2336445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8279767" cy="461665"/>
          </a:xfrm>
          <a:prstGeom prst="rect">
            <a:avLst/>
          </a:prstGeom>
          <a:noFill/>
        </p:spPr>
        <p:txBody>
          <a:bodyPr wrap="square" rtlCol="0">
            <a:spAutoFit/>
          </a:bodyPr>
          <a:lstStyle/>
          <a:p>
            <a:r>
              <a:rPr lang="nl-NL" sz="2400" b="1" dirty="0">
                <a:solidFill>
                  <a:schemeClr val="tx2"/>
                </a:solidFill>
              </a:rPr>
              <a:t>Preventie specifiek voor patiënten met diabetes</a:t>
            </a:r>
          </a:p>
        </p:txBody>
      </p:sp>
      <p:sp>
        <p:nvSpPr>
          <p:cNvPr id="5" name="Tekstvak 4">
            <a:extLst>
              <a:ext uri="{FF2B5EF4-FFF2-40B4-BE49-F238E27FC236}">
                <a16:creationId xmlns:a16="http://schemas.microsoft.com/office/drawing/2014/main" id="{16BFACB7-B1F9-4EF6-E178-DC810F0B061C}"/>
              </a:ext>
            </a:extLst>
          </p:cNvPr>
          <p:cNvSpPr txBox="1"/>
          <p:nvPr/>
        </p:nvSpPr>
        <p:spPr>
          <a:xfrm>
            <a:off x="1286256" y="936158"/>
            <a:ext cx="2731008" cy="830997"/>
          </a:xfrm>
          <a:prstGeom prst="rect">
            <a:avLst/>
          </a:prstGeom>
          <a:solidFill>
            <a:schemeClr val="tx2"/>
          </a:solidFill>
        </p:spPr>
        <p:txBody>
          <a:bodyPr wrap="square" rtlCol="0">
            <a:spAutoFit/>
          </a:bodyPr>
          <a:lstStyle/>
          <a:p>
            <a:r>
              <a:rPr lang="nl-NL" sz="2400" b="1" dirty="0">
                <a:solidFill>
                  <a:schemeClr val="bg1"/>
                </a:solidFill>
              </a:rPr>
              <a:t>Patiënten zonder zeer hoog risico</a:t>
            </a:r>
          </a:p>
        </p:txBody>
      </p:sp>
      <p:sp>
        <p:nvSpPr>
          <p:cNvPr id="6" name="Tekstvak 5">
            <a:extLst>
              <a:ext uri="{FF2B5EF4-FFF2-40B4-BE49-F238E27FC236}">
                <a16:creationId xmlns:a16="http://schemas.microsoft.com/office/drawing/2014/main" id="{ED2EFC66-7CDB-5D6E-F06D-8A5198297EDF}"/>
              </a:ext>
            </a:extLst>
          </p:cNvPr>
          <p:cNvSpPr txBox="1"/>
          <p:nvPr/>
        </p:nvSpPr>
        <p:spPr>
          <a:xfrm>
            <a:off x="5284135" y="936157"/>
            <a:ext cx="2871216" cy="830997"/>
          </a:xfrm>
          <a:prstGeom prst="rect">
            <a:avLst/>
          </a:prstGeom>
          <a:solidFill>
            <a:schemeClr val="tx2"/>
          </a:solidFill>
        </p:spPr>
        <p:txBody>
          <a:bodyPr wrap="square" rtlCol="0">
            <a:spAutoFit/>
          </a:bodyPr>
          <a:lstStyle/>
          <a:p>
            <a:r>
              <a:rPr lang="nl-NL" sz="2400" b="1" dirty="0">
                <a:solidFill>
                  <a:schemeClr val="bg1"/>
                </a:solidFill>
              </a:rPr>
              <a:t>Patiënten met zeer hoog risico</a:t>
            </a:r>
          </a:p>
        </p:txBody>
      </p:sp>
      <p:sp>
        <p:nvSpPr>
          <p:cNvPr id="7" name="Tekstvak 6">
            <a:extLst>
              <a:ext uri="{FF2B5EF4-FFF2-40B4-BE49-F238E27FC236}">
                <a16:creationId xmlns:a16="http://schemas.microsoft.com/office/drawing/2014/main" id="{A25241B3-6AF0-A504-E62B-58FFD44580D7}"/>
              </a:ext>
            </a:extLst>
          </p:cNvPr>
          <p:cNvSpPr txBox="1"/>
          <p:nvPr/>
        </p:nvSpPr>
        <p:spPr>
          <a:xfrm>
            <a:off x="1173829" y="1767154"/>
            <a:ext cx="3218288" cy="1466235"/>
          </a:xfrm>
          <a:prstGeom prst="rect">
            <a:avLst/>
          </a:prstGeom>
          <a:noFill/>
        </p:spPr>
        <p:txBody>
          <a:bodyPr wrap="square" rtlCol="0">
            <a:spAutoFit/>
          </a:bodyPr>
          <a:lstStyle/>
          <a:p>
            <a:pPr marL="342900" indent="-342900">
              <a:lnSpc>
                <a:spcPct val="200000"/>
              </a:lnSpc>
              <a:buAutoNum type="arabicPeriod"/>
            </a:pPr>
            <a:r>
              <a:rPr lang="nl-NL" sz="2400" dirty="0"/>
              <a:t>Metformine</a:t>
            </a:r>
          </a:p>
          <a:p>
            <a:pPr marL="342900" indent="-342900">
              <a:lnSpc>
                <a:spcPct val="200000"/>
              </a:lnSpc>
              <a:buAutoNum type="arabicPeriod"/>
            </a:pPr>
            <a:r>
              <a:rPr lang="nl-NL" sz="2400"/>
              <a:t>Andere middelen</a:t>
            </a:r>
            <a:endParaRPr lang="nl-NL" sz="2400" dirty="0"/>
          </a:p>
        </p:txBody>
      </p:sp>
      <p:sp>
        <p:nvSpPr>
          <p:cNvPr id="8" name="Tekstvak 7">
            <a:extLst>
              <a:ext uri="{FF2B5EF4-FFF2-40B4-BE49-F238E27FC236}">
                <a16:creationId xmlns:a16="http://schemas.microsoft.com/office/drawing/2014/main" id="{B641C9C8-EB5F-0EBC-992C-9C82E05634B0}"/>
              </a:ext>
            </a:extLst>
          </p:cNvPr>
          <p:cNvSpPr txBox="1"/>
          <p:nvPr/>
        </p:nvSpPr>
        <p:spPr>
          <a:xfrm>
            <a:off x="5199887" y="1780032"/>
            <a:ext cx="2955463" cy="2204899"/>
          </a:xfrm>
          <a:prstGeom prst="rect">
            <a:avLst/>
          </a:prstGeom>
          <a:noFill/>
        </p:spPr>
        <p:txBody>
          <a:bodyPr wrap="square" rtlCol="0">
            <a:spAutoFit/>
          </a:bodyPr>
          <a:lstStyle/>
          <a:p>
            <a:pPr marL="342900" indent="-342900">
              <a:lnSpc>
                <a:spcPct val="200000"/>
              </a:lnSpc>
              <a:buAutoNum type="arabicPeriod"/>
            </a:pPr>
            <a:r>
              <a:rPr lang="nl-NL" sz="2400" dirty="0"/>
              <a:t>“SGLT2 remmer”</a:t>
            </a:r>
          </a:p>
          <a:p>
            <a:pPr marL="342900" indent="-342900">
              <a:lnSpc>
                <a:spcPct val="200000"/>
              </a:lnSpc>
              <a:buAutoNum type="arabicPeriod"/>
            </a:pPr>
            <a:r>
              <a:rPr lang="nl-NL" sz="2400" dirty="0"/>
              <a:t>Metformine</a:t>
            </a:r>
          </a:p>
          <a:p>
            <a:pPr marL="342900" indent="-342900">
              <a:lnSpc>
                <a:spcPct val="200000"/>
              </a:lnSpc>
              <a:buAutoNum type="arabicPeriod"/>
            </a:pPr>
            <a:r>
              <a:rPr lang="nl-NL" sz="2400" dirty="0"/>
              <a:t>Andere middelen</a:t>
            </a:r>
          </a:p>
        </p:txBody>
      </p:sp>
    </p:spTree>
    <p:extLst>
      <p:ext uri="{BB962C8B-B14F-4D97-AF65-F5344CB8AC3E}">
        <p14:creationId xmlns:p14="http://schemas.microsoft.com/office/powerpoint/2010/main" val="2709788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8287262" cy="461665"/>
          </a:xfrm>
          <a:prstGeom prst="rect">
            <a:avLst/>
          </a:prstGeom>
          <a:noFill/>
        </p:spPr>
        <p:txBody>
          <a:bodyPr wrap="square" rtlCol="0">
            <a:spAutoFit/>
          </a:bodyPr>
          <a:lstStyle/>
          <a:p>
            <a:r>
              <a:rPr lang="nl-NL" sz="2400" b="1" dirty="0">
                <a:solidFill>
                  <a:schemeClr val="tx2"/>
                </a:solidFill>
              </a:rPr>
              <a:t>Preventie specifiek voor patiënten met nierziekten</a:t>
            </a:r>
          </a:p>
        </p:txBody>
      </p:sp>
      <p:sp>
        <p:nvSpPr>
          <p:cNvPr id="5" name="Tekstvak 4">
            <a:extLst>
              <a:ext uri="{FF2B5EF4-FFF2-40B4-BE49-F238E27FC236}">
                <a16:creationId xmlns:a16="http://schemas.microsoft.com/office/drawing/2014/main" id="{0270FF48-D3D0-2FC3-B5CD-A8BD41B12188}"/>
              </a:ext>
            </a:extLst>
          </p:cNvPr>
          <p:cNvSpPr txBox="1"/>
          <p:nvPr/>
        </p:nvSpPr>
        <p:spPr>
          <a:xfrm>
            <a:off x="414528" y="640638"/>
            <a:ext cx="7964905" cy="4431983"/>
          </a:xfrm>
          <a:prstGeom prst="rect">
            <a:avLst/>
          </a:prstGeom>
          <a:noFill/>
        </p:spPr>
        <p:txBody>
          <a:bodyPr wrap="square">
            <a:spAutoFit/>
          </a:bodyPr>
          <a:lstStyle/>
          <a:p>
            <a:pPr marL="285750" indent="-285750">
              <a:buFont typeface="Arial" panose="020B0604020202020204" pitchFamily="34" charset="0"/>
              <a:buChar char="•"/>
            </a:pPr>
            <a:r>
              <a:rPr lang="nl-NL" sz="2400" b="1" dirty="0">
                <a:solidFill>
                  <a:schemeClr val="tx2"/>
                </a:solidFill>
              </a:rPr>
              <a:t>Voorkomen van nierfunctie achteruitgang!</a:t>
            </a:r>
          </a:p>
          <a:p>
            <a:pPr marL="742950" lvl="1" indent="-285750">
              <a:buFont typeface="Arial" panose="020B0604020202020204" pitchFamily="34" charset="0"/>
              <a:buChar char="•"/>
            </a:pPr>
            <a:r>
              <a:rPr lang="nl-NL" sz="2400" dirty="0"/>
              <a:t>Goede behandeling van de onderliggende nierziekte indien mogelijk</a:t>
            </a:r>
          </a:p>
          <a:p>
            <a:pPr marL="742950" lvl="1" indent="-285750">
              <a:buFont typeface="Arial" panose="020B0604020202020204" pitchFamily="34" charset="0"/>
              <a:buChar char="•"/>
            </a:pPr>
            <a:endParaRPr lang="nl-NL" sz="1400" dirty="0"/>
          </a:p>
          <a:p>
            <a:pPr marL="742950" lvl="1" indent="-285750">
              <a:buFont typeface="Arial" panose="020B0604020202020204" pitchFamily="34" charset="0"/>
              <a:buChar char="•"/>
            </a:pPr>
            <a:r>
              <a:rPr lang="nl-NL" sz="2400" dirty="0"/>
              <a:t>Goede leefstijl</a:t>
            </a:r>
          </a:p>
          <a:p>
            <a:pPr marL="1200150" lvl="2" indent="-285750">
              <a:buFont typeface="Arial" panose="020B0604020202020204" pitchFamily="34" charset="0"/>
              <a:buChar char="•"/>
            </a:pPr>
            <a:r>
              <a:rPr lang="nl-NL" sz="2400" dirty="0"/>
              <a:t>weinig zout</a:t>
            </a:r>
          </a:p>
          <a:p>
            <a:pPr marL="1200150" lvl="2" indent="-285750">
              <a:buFont typeface="Arial" panose="020B0604020202020204" pitchFamily="34" charset="0"/>
              <a:buChar char="•"/>
            </a:pPr>
            <a:r>
              <a:rPr lang="nl-NL" sz="2400" dirty="0"/>
              <a:t>voorkomen van overgewicht</a:t>
            </a:r>
          </a:p>
          <a:p>
            <a:pPr marL="1200150" lvl="2" indent="-285750">
              <a:buFont typeface="Arial" panose="020B0604020202020204" pitchFamily="34" charset="0"/>
              <a:buChar char="•"/>
            </a:pPr>
            <a:r>
              <a:rPr lang="nl-NL" sz="2400" dirty="0"/>
              <a:t>Behoud/verbeteren conditie</a:t>
            </a:r>
          </a:p>
          <a:p>
            <a:pPr marL="1200150" lvl="2" indent="-285750">
              <a:buFont typeface="Arial" panose="020B0604020202020204" pitchFamily="34" charset="0"/>
              <a:buChar char="•"/>
            </a:pPr>
            <a:endParaRPr lang="nl-NL" sz="1400" dirty="0"/>
          </a:p>
          <a:p>
            <a:pPr marL="742950" lvl="1" indent="-285750">
              <a:buFont typeface="Arial" panose="020B0604020202020204" pitchFamily="34" charset="0"/>
              <a:buChar char="•"/>
            </a:pPr>
            <a:r>
              <a:rPr lang="nl-NL" sz="2400" dirty="0"/>
              <a:t>Goede bloeddruk</a:t>
            </a:r>
          </a:p>
          <a:p>
            <a:pPr marL="742950" lvl="1" indent="-285750">
              <a:buFont typeface="Arial" panose="020B0604020202020204" pitchFamily="34" charset="0"/>
              <a:buChar char="•"/>
            </a:pPr>
            <a:endParaRPr lang="nl-NL" sz="1400" dirty="0"/>
          </a:p>
          <a:p>
            <a:pPr marL="742950" lvl="1" indent="-285750">
              <a:buFont typeface="Arial" panose="020B0604020202020204" pitchFamily="34" charset="0"/>
              <a:buChar char="•"/>
            </a:pPr>
            <a:r>
              <a:rPr lang="nl-NL" sz="2400" dirty="0"/>
              <a:t>Cholesterolverlaging</a:t>
            </a:r>
          </a:p>
          <a:p>
            <a:pPr marL="742950" lvl="1" indent="-28575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C7B68AF7-0B3F-BB85-36BF-153EB5E785C3}"/>
              </a:ext>
            </a:extLst>
          </p:cNvPr>
          <p:cNvPicPr>
            <a:picLocks noChangeAspect="1"/>
          </p:cNvPicPr>
          <p:nvPr/>
        </p:nvPicPr>
        <p:blipFill>
          <a:blip r:embed="rId2"/>
          <a:stretch>
            <a:fillRect/>
          </a:stretch>
        </p:blipFill>
        <p:spPr>
          <a:xfrm>
            <a:off x="5710458" y="1904092"/>
            <a:ext cx="1544561" cy="1453705"/>
          </a:xfrm>
          <a:prstGeom prst="rect">
            <a:avLst/>
          </a:prstGeom>
        </p:spPr>
      </p:pic>
    </p:spTree>
    <p:extLst>
      <p:ext uri="{BB962C8B-B14F-4D97-AF65-F5344CB8AC3E}">
        <p14:creationId xmlns:p14="http://schemas.microsoft.com/office/powerpoint/2010/main" val="1781035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8014451" cy="461665"/>
          </a:xfrm>
          <a:prstGeom prst="rect">
            <a:avLst/>
          </a:prstGeom>
          <a:noFill/>
        </p:spPr>
        <p:txBody>
          <a:bodyPr wrap="square" rtlCol="0">
            <a:spAutoFit/>
          </a:bodyPr>
          <a:lstStyle/>
          <a:p>
            <a:r>
              <a:rPr lang="nl-NL" sz="2400" b="1" dirty="0">
                <a:solidFill>
                  <a:schemeClr val="tx2"/>
                </a:solidFill>
              </a:rPr>
              <a:t>Preventie specifiek voor patiënten met nierziekten</a:t>
            </a:r>
          </a:p>
        </p:txBody>
      </p:sp>
      <p:sp>
        <p:nvSpPr>
          <p:cNvPr id="5" name="Tekstvak 4">
            <a:extLst>
              <a:ext uri="{FF2B5EF4-FFF2-40B4-BE49-F238E27FC236}">
                <a16:creationId xmlns:a16="http://schemas.microsoft.com/office/drawing/2014/main" id="{0270FF48-D3D0-2FC3-B5CD-A8BD41B12188}"/>
              </a:ext>
            </a:extLst>
          </p:cNvPr>
          <p:cNvSpPr txBox="1"/>
          <p:nvPr/>
        </p:nvSpPr>
        <p:spPr>
          <a:xfrm>
            <a:off x="464074" y="850500"/>
            <a:ext cx="7964905" cy="3416320"/>
          </a:xfrm>
          <a:prstGeom prst="rect">
            <a:avLst/>
          </a:prstGeom>
          <a:noFill/>
        </p:spPr>
        <p:txBody>
          <a:bodyPr wrap="square">
            <a:spAutoFit/>
          </a:bodyPr>
          <a:lstStyle/>
          <a:p>
            <a:pPr marL="285750" indent="-285750">
              <a:buFont typeface="Arial" panose="020B0604020202020204" pitchFamily="34" charset="0"/>
              <a:buChar char="•"/>
            </a:pPr>
            <a:r>
              <a:rPr lang="nl-NL" sz="2400" b="1" dirty="0">
                <a:solidFill>
                  <a:schemeClr val="tx2"/>
                </a:solidFill>
              </a:rPr>
              <a:t>Als de nierfunctie toch achteruit gaat:</a:t>
            </a:r>
          </a:p>
          <a:p>
            <a:pPr marL="742950" lvl="1" indent="-285750">
              <a:buFont typeface="Arial" panose="020B0604020202020204" pitchFamily="34" charset="0"/>
              <a:buChar char="•"/>
            </a:pPr>
            <a:endParaRPr lang="nl-NL" sz="2400" dirty="0"/>
          </a:p>
          <a:p>
            <a:pPr marL="742950" lvl="1" indent="-285750">
              <a:buFont typeface="Arial" panose="020B0604020202020204" pitchFamily="34" charset="0"/>
              <a:buChar char="•"/>
            </a:pPr>
            <a:r>
              <a:rPr lang="nl-NL" sz="2400" dirty="0"/>
              <a:t>Dieet ter beperking ophoping van afvalstoffen</a:t>
            </a:r>
          </a:p>
          <a:p>
            <a:pPr marL="742950" lvl="1" indent="-285750">
              <a:buFont typeface="Arial" panose="020B0604020202020204" pitchFamily="34" charset="0"/>
              <a:buChar char="•"/>
            </a:pPr>
            <a:endParaRPr lang="nl-NL" sz="2400" dirty="0"/>
          </a:p>
          <a:p>
            <a:pPr marL="742950" lvl="1" indent="-285750">
              <a:buFont typeface="Arial" panose="020B0604020202020204" pitchFamily="34" charset="0"/>
              <a:buChar char="•"/>
            </a:pPr>
            <a:r>
              <a:rPr lang="nl-NL" sz="2400" dirty="0"/>
              <a:t>Streven naar normaal fosfaat en calcium</a:t>
            </a:r>
          </a:p>
          <a:p>
            <a:pPr marL="742950" lvl="1" indent="-285750">
              <a:buFont typeface="Arial" panose="020B0604020202020204" pitchFamily="34" charset="0"/>
              <a:buChar char="•"/>
            </a:pPr>
            <a:endParaRPr lang="nl-NL" sz="2400" dirty="0"/>
          </a:p>
          <a:p>
            <a:pPr marL="742950" lvl="1" indent="-285750">
              <a:buFont typeface="Arial" panose="020B0604020202020204" pitchFamily="34" charset="0"/>
              <a:buChar char="•"/>
            </a:pPr>
            <a:r>
              <a:rPr lang="nl-NL" sz="2400" dirty="0"/>
              <a:t>Niertransplantatie bij voorkeur voordat dialyse nodig is</a:t>
            </a:r>
          </a:p>
          <a:p>
            <a:pPr marL="742950" lvl="1" indent="-285750">
              <a:buFont typeface="Arial" panose="020B0604020202020204" pitchFamily="34" charset="0"/>
              <a:buChar char="•"/>
            </a:pPr>
            <a:endParaRPr lang="nl-NL" sz="2400" dirty="0"/>
          </a:p>
          <a:p>
            <a:pPr marL="742950" lvl="1" indent="-285750">
              <a:buFont typeface="Arial" panose="020B0604020202020204" pitchFamily="34" charset="0"/>
              <a:buChar char="•"/>
            </a:pPr>
            <a:r>
              <a:rPr lang="nl-NL" sz="2400" dirty="0"/>
              <a:t>Adequate dialyse</a:t>
            </a:r>
          </a:p>
        </p:txBody>
      </p:sp>
      <p:pic>
        <p:nvPicPr>
          <p:cNvPr id="2" name="Afbeelding 1">
            <a:extLst>
              <a:ext uri="{FF2B5EF4-FFF2-40B4-BE49-F238E27FC236}">
                <a16:creationId xmlns:a16="http://schemas.microsoft.com/office/drawing/2014/main" id="{E156C53F-1FC5-CFE0-1C91-797D72D17118}"/>
              </a:ext>
            </a:extLst>
          </p:cNvPr>
          <p:cNvPicPr>
            <a:picLocks noChangeAspect="1"/>
          </p:cNvPicPr>
          <p:nvPr/>
        </p:nvPicPr>
        <p:blipFill>
          <a:blip r:embed="rId2"/>
          <a:stretch>
            <a:fillRect/>
          </a:stretch>
        </p:blipFill>
        <p:spPr>
          <a:xfrm>
            <a:off x="7049184" y="1446257"/>
            <a:ext cx="1687093" cy="1463080"/>
          </a:xfrm>
          <a:prstGeom prst="rect">
            <a:avLst/>
          </a:prstGeom>
        </p:spPr>
      </p:pic>
      <p:pic>
        <p:nvPicPr>
          <p:cNvPr id="6" name="Afbeelding 5">
            <a:extLst>
              <a:ext uri="{FF2B5EF4-FFF2-40B4-BE49-F238E27FC236}">
                <a16:creationId xmlns:a16="http://schemas.microsoft.com/office/drawing/2014/main" id="{C5DA9ED9-26CD-FD4B-FDAE-39E2C0F15C1C}"/>
              </a:ext>
            </a:extLst>
          </p:cNvPr>
          <p:cNvPicPr>
            <a:picLocks noChangeAspect="1"/>
          </p:cNvPicPr>
          <p:nvPr/>
        </p:nvPicPr>
        <p:blipFill>
          <a:blip r:embed="rId3"/>
          <a:stretch>
            <a:fillRect/>
          </a:stretch>
        </p:blipFill>
        <p:spPr>
          <a:xfrm>
            <a:off x="7049184" y="3175484"/>
            <a:ext cx="1687093" cy="1687093"/>
          </a:xfrm>
          <a:prstGeom prst="rect">
            <a:avLst/>
          </a:prstGeom>
        </p:spPr>
      </p:pic>
    </p:spTree>
    <p:extLst>
      <p:ext uri="{BB962C8B-B14F-4D97-AF65-F5344CB8AC3E}">
        <p14:creationId xmlns:p14="http://schemas.microsoft.com/office/powerpoint/2010/main" val="1557389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Niertransplantatie en slagaderverkalking</a:t>
            </a:r>
          </a:p>
        </p:txBody>
      </p:sp>
      <p:sp>
        <p:nvSpPr>
          <p:cNvPr id="27" name="Tekstvak 26">
            <a:extLst>
              <a:ext uri="{FF2B5EF4-FFF2-40B4-BE49-F238E27FC236}">
                <a16:creationId xmlns:a16="http://schemas.microsoft.com/office/drawing/2014/main" id="{A579C120-96D6-FC76-CE62-474B1E763D41}"/>
              </a:ext>
            </a:extLst>
          </p:cNvPr>
          <p:cNvSpPr txBox="1"/>
          <p:nvPr/>
        </p:nvSpPr>
        <p:spPr>
          <a:xfrm>
            <a:off x="5352757" y="1998224"/>
            <a:ext cx="1962443" cy="1000274"/>
          </a:xfrm>
          <a:prstGeom prst="rect">
            <a:avLst/>
          </a:prstGeom>
          <a:noFill/>
        </p:spPr>
        <p:txBody>
          <a:bodyPr wrap="square">
            <a:spAutoFit/>
          </a:bodyPr>
          <a:lstStyle/>
          <a:p>
            <a:r>
              <a:rPr lang="nl-NL" sz="1400" dirty="0">
                <a:solidFill>
                  <a:schemeClr val="bg1"/>
                </a:solidFill>
              </a:rPr>
              <a:t>Niet -atherosclerose:</a:t>
            </a:r>
          </a:p>
          <a:p>
            <a:r>
              <a:rPr lang="nl-NL" sz="900" dirty="0">
                <a:solidFill>
                  <a:schemeClr val="bg1"/>
                </a:solidFill>
              </a:rPr>
              <a:t>Slagaderverkalking</a:t>
            </a:r>
          </a:p>
          <a:p>
            <a:r>
              <a:rPr lang="nl-NL" sz="900" dirty="0">
                <a:solidFill>
                  <a:schemeClr val="bg1"/>
                </a:solidFill>
              </a:rPr>
              <a:t>Hartklepverkalking</a:t>
            </a:r>
          </a:p>
          <a:p>
            <a:r>
              <a:rPr lang="nl-NL" sz="900" dirty="0">
                <a:solidFill>
                  <a:schemeClr val="bg1"/>
                </a:solidFill>
              </a:rPr>
              <a:t>Hart vergroting</a:t>
            </a:r>
          </a:p>
          <a:p>
            <a:r>
              <a:rPr lang="nl-NL" sz="900" dirty="0">
                <a:solidFill>
                  <a:schemeClr val="bg1"/>
                </a:solidFill>
              </a:rPr>
              <a:t>Hartritme stoornis</a:t>
            </a:r>
          </a:p>
          <a:p>
            <a:r>
              <a:rPr lang="nl-NL" sz="900" dirty="0">
                <a:solidFill>
                  <a:schemeClr val="bg1"/>
                </a:solidFill>
              </a:rPr>
              <a:t>…….</a:t>
            </a:r>
          </a:p>
        </p:txBody>
      </p:sp>
      <p:pic>
        <p:nvPicPr>
          <p:cNvPr id="2" name="241F7015-6440-4FCB-B9E8-A2EB2A663B67" descr="IMG_2070.jpg">
            <a:extLst>
              <a:ext uri="{FF2B5EF4-FFF2-40B4-BE49-F238E27FC236}">
                <a16:creationId xmlns:a16="http://schemas.microsoft.com/office/drawing/2014/main" id="{BFBBF1EC-D9FF-8367-5F0F-AB34B1EBC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827" y="615950"/>
            <a:ext cx="4115093" cy="391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Stages of Kidney Disease | Alport Syndrome Foundation">
            <a:extLst>
              <a:ext uri="{FF2B5EF4-FFF2-40B4-BE49-F238E27FC236}">
                <a16:creationId xmlns:a16="http://schemas.microsoft.com/office/drawing/2014/main" id="{FE5F31EC-12AD-86B9-2147-FB8E3E994F3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418321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Niertransplantatie en slagaderverkalking</a:t>
            </a:r>
          </a:p>
        </p:txBody>
      </p:sp>
      <p:pic>
        <p:nvPicPr>
          <p:cNvPr id="2" name="241F7015-6440-4FCB-B9E8-A2EB2A663B67" descr="IMG_2070.jpg">
            <a:extLst>
              <a:ext uri="{FF2B5EF4-FFF2-40B4-BE49-F238E27FC236}">
                <a16:creationId xmlns:a16="http://schemas.microsoft.com/office/drawing/2014/main" id="{BFBBF1EC-D9FF-8367-5F0F-AB34B1EBC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827" y="615950"/>
            <a:ext cx="4115093" cy="391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Stages of Kidney Disease | Alport Syndrome Foundation">
            <a:extLst>
              <a:ext uri="{FF2B5EF4-FFF2-40B4-BE49-F238E27FC236}">
                <a16:creationId xmlns:a16="http://schemas.microsoft.com/office/drawing/2014/main" id="{FE5F31EC-12AD-86B9-2147-FB8E3E994F3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descr="Afbeelding met kunst&#10;&#10;Beschrijving automatisch gegenereerd met lage betrouwbaarheid">
            <a:extLst>
              <a:ext uri="{FF2B5EF4-FFF2-40B4-BE49-F238E27FC236}">
                <a16:creationId xmlns:a16="http://schemas.microsoft.com/office/drawing/2014/main" id="{86202E99-C93F-6FD5-D175-135F11964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55461">
            <a:off x="1831739" y="1572637"/>
            <a:ext cx="1625023" cy="1998224"/>
          </a:xfrm>
          <a:prstGeom prst="rect">
            <a:avLst/>
          </a:prstGeom>
        </p:spPr>
      </p:pic>
    </p:spTree>
    <p:extLst>
      <p:ext uri="{BB962C8B-B14F-4D97-AF65-F5344CB8AC3E}">
        <p14:creationId xmlns:p14="http://schemas.microsoft.com/office/powerpoint/2010/main" val="3548889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8347223" cy="523220"/>
          </a:xfrm>
          <a:prstGeom prst="rect">
            <a:avLst/>
          </a:prstGeom>
          <a:noFill/>
        </p:spPr>
        <p:txBody>
          <a:bodyPr wrap="square" rtlCol="0">
            <a:spAutoFit/>
          </a:bodyPr>
          <a:lstStyle/>
          <a:p>
            <a:r>
              <a:rPr lang="nl-NL" sz="2800" b="1" dirty="0">
                <a:solidFill>
                  <a:schemeClr val="tx2"/>
                </a:solidFill>
              </a:rPr>
              <a:t>Preventie specifiek voor patiënten met nierziekten</a:t>
            </a:r>
          </a:p>
        </p:txBody>
      </p:sp>
      <p:sp>
        <p:nvSpPr>
          <p:cNvPr id="5" name="Tekstvak 4">
            <a:extLst>
              <a:ext uri="{FF2B5EF4-FFF2-40B4-BE49-F238E27FC236}">
                <a16:creationId xmlns:a16="http://schemas.microsoft.com/office/drawing/2014/main" id="{0270FF48-D3D0-2FC3-B5CD-A8BD41B12188}"/>
              </a:ext>
            </a:extLst>
          </p:cNvPr>
          <p:cNvSpPr txBox="1"/>
          <p:nvPr/>
        </p:nvSpPr>
        <p:spPr>
          <a:xfrm>
            <a:off x="464074" y="592221"/>
            <a:ext cx="8483983" cy="4154984"/>
          </a:xfrm>
          <a:prstGeom prst="rect">
            <a:avLst/>
          </a:prstGeom>
          <a:noFill/>
        </p:spPr>
        <p:txBody>
          <a:bodyPr wrap="square">
            <a:spAutoFit/>
          </a:bodyPr>
          <a:lstStyle/>
          <a:p>
            <a:pPr marL="285750" indent="-285750">
              <a:buFont typeface="Arial" panose="020B0604020202020204" pitchFamily="34" charset="0"/>
              <a:buChar char="•"/>
            </a:pPr>
            <a:r>
              <a:rPr lang="nl-NL" sz="2400" b="1" dirty="0">
                <a:solidFill>
                  <a:schemeClr val="tx2"/>
                </a:solidFill>
              </a:rPr>
              <a:t>Niertransplantatie:</a:t>
            </a:r>
            <a:endParaRPr lang="nl-NL" sz="2400" dirty="0"/>
          </a:p>
          <a:p>
            <a:pPr marL="742950" lvl="1" indent="-285750">
              <a:buFont typeface="Arial" panose="020B0604020202020204" pitchFamily="34" charset="0"/>
              <a:buChar char="•"/>
            </a:pPr>
            <a:r>
              <a:rPr lang="nl-NL" sz="2400" dirty="0"/>
              <a:t>Behoud van nierfunctie!</a:t>
            </a:r>
            <a:endParaRPr lang="nl-NL" sz="1100" dirty="0"/>
          </a:p>
          <a:p>
            <a:pPr marL="742950" lvl="1" indent="-285750">
              <a:buFont typeface="Arial" panose="020B0604020202020204" pitchFamily="34" charset="0"/>
              <a:buChar char="•"/>
            </a:pPr>
            <a:r>
              <a:rPr lang="nl-NL" sz="2400" dirty="0"/>
              <a:t>Goede leefstijl</a:t>
            </a:r>
          </a:p>
          <a:p>
            <a:pPr marL="1200150" lvl="2" indent="-285750">
              <a:buFont typeface="Arial" panose="020B0604020202020204" pitchFamily="34" charset="0"/>
              <a:buChar char="•"/>
            </a:pPr>
            <a:r>
              <a:rPr lang="nl-NL" sz="2000" dirty="0"/>
              <a:t>weinig zout</a:t>
            </a:r>
          </a:p>
          <a:p>
            <a:pPr marL="1200150" lvl="2" indent="-285750">
              <a:buFont typeface="Arial" panose="020B0604020202020204" pitchFamily="34" charset="0"/>
              <a:buChar char="•"/>
            </a:pPr>
            <a:r>
              <a:rPr lang="nl-NL" sz="2000" dirty="0"/>
              <a:t>voorkomen van overgewicht</a:t>
            </a:r>
          </a:p>
          <a:p>
            <a:pPr marL="1200150" lvl="2" indent="-285750">
              <a:buFont typeface="Arial" panose="020B0604020202020204" pitchFamily="34" charset="0"/>
              <a:buChar char="•"/>
            </a:pPr>
            <a:r>
              <a:rPr lang="nl-NL" sz="2000" dirty="0"/>
              <a:t>behoud/verbeteren conditie</a:t>
            </a:r>
            <a:endParaRPr lang="nl-NL" sz="1200" dirty="0"/>
          </a:p>
          <a:p>
            <a:pPr marL="742950" lvl="1" indent="-285750">
              <a:buFont typeface="Arial" panose="020B0604020202020204" pitchFamily="34" charset="0"/>
              <a:buChar char="•"/>
            </a:pPr>
            <a:r>
              <a:rPr lang="nl-NL" sz="2400" dirty="0"/>
              <a:t>Voorkomen van diabetes </a:t>
            </a:r>
          </a:p>
          <a:p>
            <a:pPr marL="1200150" lvl="2" indent="-285750">
              <a:buFont typeface="Arial" panose="020B0604020202020204" pitchFamily="34" charset="0"/>
              <a:buChar char="•"/>
            </a:pPr>
            <a:r>
              <a:rPr lang="nl-NL" sz="2000" dirty="0"/>
              <a:t>als gevolg van </a:t>
            </a:r>
            <a:r>
              <a:rPr lang="nl-NL" sz="2000" dirty="0" err="1"/>
              <a:t>afweeronderdrukkende</a:t>
            </a:r>
            <a:r>
              <a:rPr lang="nl-NL" sz="2000" dirty="0"/>
              <a:t> medicatie; </a:t>
            </a:r>
            <a:r>
              <a:rPr lang="nl-NL" sz="2000" dirty="0" err="1"/>
              <a:t>oa</a:t>
            </a:r>
            <a:r>
              <a:rPr lang="nl-NL" sz="2000" dirty="0"/>
              <a:t> </a:t>
            </a:r>
            <a:r>
              <a:rPr lang="nl-NL" sz="2000" dirty="0" err="1"/>
              <a:t>prednisolon</a:t>
            </a:r>
            <a:r>
              <a:rPr lang="nl-NL" sz="2000" dirty="0"/>
              <a:t>/</a:t>
            </a:r>
            <a:r>
              <a:rPr lang="nl-NL" sz="2000" dirty="0" err="1"/>
              <a:t>tacrolimus</a:t>
            </a:r>
            <a:endParaRPr lang="nl-NL" sz="2000" dirty="0"/>
          </a:p>
          <a:p>
            <a:pPr marL="1200150" lvl="2" indent="-285750">
              <a:buFont typeface="Arial" panose="020B0604020202020204" pitchFamily="34" charset="0"/>
              <a:buChar char="•"/>
            </a:pPr>
            <a:r>
              <a:rPr lang="nl-NL" sz="2000" dirty="0"/>
              <a:t>als gevolg van overgewicht</a:t>
            </a:r>
            <a:endParaRPr lang="nl-NL" sz="1200" dirty="0"/>
          </a:p>
          <a:p>
            <a:pPr marL="742950" lvl="1" indent="-285750">
              <a:buFont typeface="Arial" panose="020B0604020202020204" pitchFamily="34" charset="0"/>
              <a:buChar char="•"/>
            </a:pPr>
            <a:r>
              <a:rPr lang="nl-NL" sz="2400" dirty="0"/>
              <a:t>Goede bloeddruk</a:t>
            </a:r>
          </a:p>
          <a:p>
            <a:pPr marL="742950" lvl="1" indent="-285750">
              <a:buFont typeface="Arial" panose="020B0604020202020204" pitchFamily="34" charset="0"/>
              <a:buChar char="•"/>
            </a:pPr>
            <a:r>
              <a:rPr lang="nl-NL" sz="2400" dirty="0"/>
              <a:t>Cholesterolverlagende medicatie</a:t>
            </a:r>
            <a:endParaRPr lang="nl-NL" dirty="0"/>
          </a:p>
        </p:txBody>
      </p:sp>
      <p:pic>
        <p:nvPicPr>
          <p:cNvPr id="3" name="Afbeelding 2">
            <a:extLst>
              <a:ext uri="{FF2B5EF4-FFF2-40B4-BE49-F238E27FC236}">
                <a16:creationId xmlns:a16="http://schemas.microsoft.com/office/drawing/2014/main" id="{7DB3BF98-3BB6-34ED-51DB-61C1DE31C318}"/>
              </a:ext>
            </a:extLst>
          </p:cNvPr>
          <p:cNvPicPr>
            <a:picLocks noChangeAspect="1"/>
          </p:cNvPicPr>
          <p:nvPr/>
        </p:nvPicPr>
        <p:blipFill>
          <a:blip r:embed="rId2"/>
          <a:stretch>
            <a:fillRect/>
          </a:stretch>
        </p:blipFill>
        <p:spPr>
          <a:xfrm>
            <a:off x="6866223" y="715337"/>
            <a:ext cx="2027213" cy="1758039"/>
          </a:xfrm>
          <a:prstGeom prst="rect">
            <a:avLst/>
          </a:prstGeom>
        </p:spPr>
      </p:pic>
    </p:spTree>
    <p:extLst>
      <p:ext uri="{BB962C8B-B14F-4D97-AF65-F5344CB8AC3E}">
        <p14:creationId xmlns:p14="http://schemas.microsoft.com/office/powerpoint/2010/main" val="20682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910B7-22F1-FA36-58FC-54FCE76CFD8D}"/>
              </a:ext>
            </a:extLst>
          </p:cNvPr>
          <p:cNvSpPr>
            <a:spLocks noGrp="1"/>
          </p:cNvSpPr>
          <p:nvPr>
            <p:ph type="ctrTitle"/>
          </p:nvPr>
        </p:nvSpPr>
        <p:spPr>
          <a:xfrm>
            <a:off x="718583" y="1295228"/>
            <a:ext cx="7452000" cy="533400"/>
          </a:xfrm>
        </p:spPr>
        <p:txBody>
          <a:bodyPr/>
          <a:lstStyle/>
          <a:p>
            <a:r>
              <a:rPr lang="nl-NL" sz="4400" dirty="0"/>
              <a:t>Slagaderverkalking</a:t>
            </a:r>
          </a:p>
        </p:txBody>
      </p:sp>
      <p:sp>
        <p:nvSpPr>
          <p:cNvPr id="4" name="Tijdelijke aanduiding voor tekst 3">
            <a:extLst>
              <a:ext uri="{FF2B5EF4-FFF2-40B4-BE49-F238E27FC236}">
                <a16:creationId xmlns:a16="http://schemas.microsoft.com/office/drawing/2014/main" id="{2F2DCCDC-9517-1966-59D7-C407B7E0F4A3}"/>
              </a:ext>
            </a:extLst>
          </p:cNvPr>
          <p:cNvSpPr>
            <a:spLocks noGrp="1"/>
          </p:cNvSpPr>
          <p:nvPr>
            <p:ph type="body" sz="quarter" idx="10"/>
          </p:nvPr>
        </p:nvSpPr>
        <p:spPr>
          <a:xfrm>
            <a:off x="718583" y="2544250"/>
            <a:ext cx="5346157" cy="635000"/>
          </a:xfrm>
        </p:spPr>
        <p:txBody>
          <a:bodyPr/>
          <a:lstStyle/>
          <a:p>
            <a:pPr>
              <a:lnSpc>
                <a:spcPct val="100000"/>
              </a:lnSpc>
              <a:spcAft>
                <a:spcPts val="600"/>
              </a:spcAft>
            </a:pPr>
            <a:r>
              <a:rPr lang="nl-NL" sz="2400" b="1" dirty="0"/>
              <a:t>Marije Baas, </a:t>
            </a:r>
            <a:r>
              <a:rPr lang="nl-NL" sz="2400" dirty="0"/>
              <a:t>internist-nefroloog</a:t>
            </a:r>
          </a:p>
          <a:p>
            <a:pPr>
              <a:lnSpc>
                <a:spcPct val="100000"/>
              </a:lnSpc>
              <a:spcAft>
                <a:spcPts val="600"/>
              </a:spcAft>
            </a:pPr>
            <a:r>
              <a:rPr lang="nl-NL" sz="2400" b="1" dirty="0"/>
              <a:t>Niels Riksen, </a:t>
            </a:r>
            <a:r>
              <a:rPr lang="nl-NL" sz="2400" dirty="0"/>
              <a:t>vasculair internist</a:t>
            </a:r>
          </a:p>
        </p:txBody>
      </p:sp>
      <p:pic>
        <p:nvPicPr>
          <p:cNvPr id="1031" name="Picture 7" descr="NVN - Nierpatiënten Vereniging Nederland">
            <a:extLst>
              <a:ext uri="{FF2B5EF4-FFF2-40B4-BE49-F238E27FC236}">
                <a16:creationId xmlns:a16="http://schemas.microsoft.com/office/drawing/2014/main" id="{2D4FA592-87BF-CBE8-EDF2-D68795BC6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186" y="1352441"/>
            <a:ext cx="1533870" cy="91188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p:cNvPicPr>
            <a:picLocks noChangeAspect="1"/>
          </p:cNvPicPr>
          <p:nvPr/>
        </p:nvPicPr>
        <p:blipFill>
          <a:blip r:embed="rId3"/>
          <a:stretch>
            <a:fillRect/>
          </a:stretch>
        </p:blipFill>
        <p:spPr>
          <a:xfrm>
            <a:off x="5224272" y="541896"/>
            <a:ext cx="3224370" cy="663028"/>
          </a:xfrm>
          <a:prstGeom prst="rect">
            <a:avLst/>
          </a:prstGeom>
        </p:spPr>
      </p:pic>
      <p:pic>
        <p:nvPicPr>
          <p:cNvPr id="3" name="Afbeelding 2" descr="Harteraad-logo-2019-RGB">
            <a:extLst>
              <a:ext uri="{FF2B5EF4-FFF2-40B4-BE49-F238E27FC236}">
                <a16:creationId xmlns:a16="http://schemas.microsoft.com/office/drawing/2014/main" id="{B5C0B8AF-934F-CC93-9E04-A7F48E5A6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236" y="2372167"/>
            <a:ext cx="1095860" cy="96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854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7" y="67056"/>
            <a:ext cx="7807577" cy="461665"/>
          </a:xfrm>
          <a:prstGeom prst="rect">
            <a:avLst/>
          </a:prstGeom>
          <a:noFill/>
        </p:spPr>
        <p:txBody>
          <a:bodyPr wrap="square" rtlCol="0">
            <a:spAutoFit/>
          </a:bodyPr>
          <a:lstStyle/>
          <a:p>
            <a:r>
              <a:rPr lang="nl-NL" sz="2400" b="1" dirty="0">
                <a:solidFill>
                  <a:schemeClr val="tx2"/>
                </a:solidFill>
              </a:rPr>
              <a:t>Preventie specifiek voor patiënten met nierziekten</a:t>
            </a:r>
          </a:p>
        </p:txBody>
      </p:sp>
      <p:sp>
        <p:nvSpPr>
          <p:cNvPr id="5" name="Tekstvak 4">
            <a:extLst>
              <a:ext uri="{FF2B5EF4-FFF2-40B4-BE49-F238E27FC236}">
                <a16:creationId xmlns:a16="http://schemas.microsoft.com/office/drawing/2014/main" id="{0270FF48-D3D0-2FC3-B5CD-A8BD41B12188}"/>
              </a:ext>
            </a:extLst>
          </p:cNvPr>
          <p:cNvSpPr txBox="1"/>
          <p:nvPr/>
        </p:nvSpPr>
        <p:spPr>
          <a:xfrm>
            <a:off x="464074" y="850500"/>
            <a:ext cx="7964905" cy="3785652"/>
          </a:xfrm>
          <a:prstGeom prst="rect">
            <a:avLst/>
          </a:prstGeom>
          <a:noFill/>
        </p:spPr>
        <p:txBody>
          <a:bodyPr wrap="square">
            <a:spAutoFit/>
          </a:bodyPr>
          <a:lstStyle/>
          <a:p>
            <a:pPr marL="285750" indent="-285750">
              <a:buFont typeface="Arial" panose="020B0604020202020204" pitchFamily="34" charset="0"/>
              <a:buChar char="•"/>
            </a:pPr>
            <a:r>
              <a:rPr lang="nl-NL" sz="2400" b="1" dirty="0">
                <a:solidFill>
                  <a:schemeClr val="tx2"/>
                </a:solidFill>
              </a:rPr>
              <a:t>Dialyse:</a:t>
            </a:r>
          </a:p>
          <a:p>
            <a:pPr marL="742950" lvl="1" indent="-285750">
              <a:buFont typeface="Arial" panose="020B0604020202020204" pitchFamily="34" charset="0"/>
              <a:buChar char="•"/>
            </a:pPr>
            <a:r>
              <a:rPr lang="nl-NL" sz="2400" dirty="0"/>
              <a:t>Adequate dialyse</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r>
              <a:rPr lang="nl-NL" sz="2400" dirty="0"/>
              <a:t>Voorkomen hoge bloeddruk</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r>
              <a:rPr lang="nl-NL" sz="2400" dirty="0"/>
              <a:t>Voorkomen lage bloeddruk</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r>
              <a:rPr lang="nl-NL" sz="2400" dirty="0"/>
              <a:t>Behoud van conditie</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r>
              <a:rPr lang="nl-NL" sz="2400" dirty="0"/>
              <a:t>Cholesterolverlagende medicatie geen duidelijk beschermend effect!</a:t>
            </a:r>
            <a:endParaRPr lang="nl-NL" dirty="0"/>
          </a:p>
        </p:txBody>
      </p:sp>
      <p:sp>
        <p:nvSpPr>
          <p:cNvPr id="3" name="AutoShape 2">
            <a:extLst>
              <a:ext uri="{FF2B5EF4-FFF2-40B4-BE49-F238E27FC236}">
                <a16:creationId xmlns:a16="http://schemas.microsoft.com/office/drawing/2014/main" id="{6E81D55C-7F5E-F4F8-0A45-7F3CDFE9F2B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a:extLst>
              <a:ext uri="{FF2B5EF4-FFF2-40B4-BE49-F238E27FC236}">
                <a16:creationId xmlns:a16="http://schemas.microsoft.com/office/drawing/2014/main" id="{E9F723C4-C444-B1B7-A2FC-C38FB4C45002}"/>
              </a:ext>
            </a:extLst>
          </p:cNvPr>
          <p:cNvPicPr>
            <a:picLocks noChangeAspect="1"/>
          </p:cNvPicPr>
          <p:nvPr/>
        </p:nvPicPr>
        <p:blipFill>
          <a:blip r:embed="rId2"/>
          <a:stretch>
            <a:fillRect/>
          </a:stretch>
        </p:blipFill>
        <p:spPr>
          <a:xfrm>
            <a:off x="6802441" y="732257"/>
            <a:ext cx="1687093" cy="1687093"/>
          </a:xfrm>
          <a:prstGeom prst="rect">
            <a:avLst/>
          </a:prstGeom>
        </p:spPr>
      </p:pic>
    </p:spTree>
    <p:extLst>
      <p:ext uri="{BB962C8B-B14F-4D97-AF65-F5344CB8AC3E}">
        <p14:creationId xmlns:p14="http://schemas.microsoft.com/office/powerpoint/2010/main" val="3821436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samenvattend</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pic>
        <p:nvPicPr>
          <p:cNvPr id="13"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26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samenvattend</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pic>
        <p:nvPicPr>
          <p:cNvPr id="9" name="Afbeelding 8"/>
          <p:cNvPicPr>
            <a:picLocks noChangeAspect="1"/>
          </p:cNvPicPr>
          <p:nvPr/>
        </p:nvPicPr>
        <p:blipFill>
          <a:blip r:embed="rId4"/>
          <a:stretch>
            <a:fillRect/>
          </a:stretch>
        </p:blipFill>
        <p:spPr>
          <a:xfrm>
            <a:off x="414528" y="968750"/>
            <a:ext cx="1177216" cy="1170676"/>
          </a:xfrm>
          <a:prstGeom prst="rect">
            <a:avLst/>
          </a:prstGeom>
        </p:spPr>
      </p:pic>
      <p:pic>
        <p:nvPicPr>
          <p:cNvPr id="15"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10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samenvattend</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pic>
        <p:nvPicPr>
          <p:cNvPr id="9" name="Afbeelding 8"/>
          <p:cNvPicPr>
            <a:picLocks noChangeAspect="1"/>
          </p:cNvPicPr>
          <p:nvPr/>
        </p:nvPicPr>
        <p:blipFill>
          <a:blip r:embed="rId4"/>
          <a:stretch>
            <a:fillRect/>
          </a:stretch>
        </p:blipFill>
        <p:spPr>
          <a:xfrm>
            <a:off x="414528" y="968750"/>
            <a:ext cx="1177216" cy="1170676"/>
          </a:xfrm>
          <a:prstGeom prst="rect">
            <a:avLst/>
          </a:prstGeom>
        </p:spPr>
      </p:pic>
      <p:pic>
        <p:nvPicPr>
          <p:cNvPr id="12" name="Afbeelding 11"/>
          <p:cNvPicPr>
            <a:picLocks noChangeAspect="1"/>
          </p:cNvPicPr>
          <p:nvPr/>
        </p:nvPicPr>
        <p:blipFill>
          <a:blip r:embed="rId5"/>
          <a:stretch>
            <a:fillRect/>
          </a:stretch>
        </p:blipFill>
        <p:spPr>
          <a:xfrm>
            <a:off x="6309256" y="-44968"/>
            <a:ext cx="1365622" cy="1365622"/>
          </a:xfrm>
          <a:prstGeom prst="rect">
            <a:avLst/>
          </a:prstGeom>
        </p:spPr>
      </p:pic>
      <p:pic>
        <p:nvPicPr>
          <p:cNvPr id="15"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51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2"/>
          <a:stretch>
            <a:fillRect/>
          </a:stretch>
        </p:blipFill>
        <p:spPr>
          <a:xfrm>
            <a:off x="6988347" y="604710"/>
            <a:ext cx="2137260" cy="2130560"/>
          </a:xfrm>
          <a:prstGeom prst="rect">
            <a:avLst/>
          </a:prstGeom>
        </p:spPr>
      </p:pic>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samenvattend</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pic>
        <p:nvPicPr>
          <p:cNvPr id="9" name="Afbeelding 8"/>
          <p:cNvPicPr>
            <a:picLocks noChangeAspect="1"/>
          </p:cNvPicPr>
          <p:nvPr/>
        </p:nvPicPr>
        <p:blipFill>
          <a:blip r:embed="rId5"/>
          <a:stretch>
            <a:fillRect/>
          </a:stretch>
        </p:blipFill>
        <p:spPr>
          <a:xfrm>
            <a:off x="414528" y="968750"/>
            <a:ext cx="1177216" cy="1170676"/>
          </a:xfrm>
          <a:prstGeom prst="rect">
            <a:avLst/>
          </a:prstGeom>
        </p:spPr>
      </p:pic>
      <p:pic>
        <p:nvPicPr>
          <p:cNvPr id="12" name="Afbeelding 11"/>
          <p:cNvPicPr>
            <a:picLocks noChangeAspect="1"/>
          </p:cNvPicPr>
          <p:nvPr/>
        </p:nvPicPr>
        <p:blipFill>
          <a:blip r:embed="rId6"/>
          <a:stretch>
            <a:fillRect/>
          </a:stretch>
        </p:blipFill>
        <p:spPr>
          <a:xfrm>
            <a:off x="6309256" y="-44968"/>
            <a:ext cx="1365622" cy="1365622"/>
          </a:xfrm>
          <a:prstGeom prst="rect">
            <a:avLst/>
          </a:prstGeom>
        </p:spPr>
      </p:pic>
      <p:pic>
        <p:nvPicPr>
          <p:cNvPr id="17"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66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2"/>
          <a:stretch>
            <a:fillRect/>
          </a:stretch>
        </p:blipFill>
        <p:spPr>
          <a:xfrm>
            <a:off x="6988347" y="604710"/>
            <a:ext cx="2137260" cy="2130560"/>
          </a:xfrm>
          <a:prstGeom prst="rect">
            <a:avLst/>
          </a:prstGeom>
        </p:spPr>
      </p:pic>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samenvattend</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pic>
        <p:nvPicPr>
          <p:cNvPr id="9" name="Afbeelding 8"/>
          <p:cNvPicPr>
            <a:picLocks noChangeAspect="1"/>
          </p:cNvPicPr>
          <p:nvPr/>
        </p:nvPicPr>
        <p:blipFill>
          <a:blip r:embed="rId6"/>
          <a:stretch>
            <a:fillRect/>
          </a:stretch>
        </p:blipFill>
        <p:spPr>
          <a:xfrm>
            <a:off x="414528" y="968750"/>
            <a:ext cx="1177216" cy="1170676"/>
          </a:xfrm>
          <a:prstGeom prst="rect">
            <a:avLst/>
          </a:prstGeom>
        </p:spPr>
      </p:pic>
      <p:pic>
        <p:nvPicPr>
          <p:cNvPr id="12" name="Afbeelding 11"/>
          <p:cNvPicPr>
            <a:picLocks noChangeAspect="1"/>
          </p:cNvPicPr>
          <p:nvPr/>
        </p:nvPicPr>
        <p:blipFill>
          <a:blip r:embed="rId7"/>
          <a:stretch>
            <a:fillRect/>
          </a:stretch>
        </p:blipFill>
        <p:spPr>
          <a:xfrm>
            <a:off x="6309256" y="-44968"/>
            <a:ext cx="1365622" cy="1365622"/>
          </a:xfrm>
          <a:prstGeom prst="rect">
            <a:avLst/>
          </a:prstGeom>
        </p:spPr>
      </p:pic>
      <p:pic>
        <p:nvPicPr>
          <p:cNvPr id="15" name="Afbeelding 14"/>
          <p:cNvPicPr>
            <a:picLocks noChangeAspect="1"/>
          </p:cNvPicPr>
          <p:nvPr/>
        </p:nvPicPr>
        <p:blipFill>
          <a:blip r:embed="rId8"/>
          <a:stretch>
            <a:fillRect/>
          </a:stretch>
        </p:blipFill>
        <p:spPr>
          <a:xfrm>
            <a:off x="7596396" y="2450592"/>
            <a:ext cx="1399368" cy="1298561"/>
          </a:xfrm>
          <a:prstGeom prst="rect">
            <a:avLst/>
          </a:prstGeom>
        </p:spPr>
      </p:pic>
    </p:spTree>
    <p:extLst>
      <p:ext uri="{BB962C8B-B14F-4D97-AF65-F5344CB8AC3E}">
        <p14:creationId xmlns:p14="http://schemas.microsoft.com/office/powerpoint/2010/main" val="3292608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2"/>
          <a:stretch>
            <a:fillRect/>
          </a:stretch>
        </p:blipFill>
        <p:spPr>
          <a:xfrm>
            <a:off x="6988347" y="604710"/>
            <a:ext cx="2137260" cy="2130560"/>
          </a:xfrm>
          <a:prstGeom prst="rect">
            <a:avLst/>
          </a:prstGeom>
        </p:spPr>
      </p:pic>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samenvattend</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pic>
        <p:nvPicPr>
          <p:cNvPr id="9" name="Afbeelding 8"/>
          <p:cNvPicPr>
            <a:picLocks noChangeAspect="1"/>
          </p:cNvPicPr>
          <p:nvPr/>
        </p:nvPicPr>
        <p:blipFill>
          <a:blip r:embed="rId6"/>
          <a:stretch>
            <a:fillRect/>
          </a:stretch>
        </p:blipFill>
        <p:spPr>
          <a:xfrm>
            <a:off x="414528" y="968750"/>
            <a:ext cx="1177216" cy="1170676"/>
          </a:xfrm>
          <a:prstGeom prst="rect">
            <a:avLst/>
          </a:prstGeom>
        </p:spPr>
      </p:pic>
      <p:pic>
        <p:nvPicPr>
          <p:cNvPr id="12" name="Afbeelding 11"/>
          <p:cNvPicPr>
            <a:picLocks noChangeAspect="1"/>
          </p:cNvPicPr>
          <p:nvPr/>
        </p:nvPicPr>
        <p:blipFill>
          <a:blip r:embed="rId7"/>
          <a:stretch>
            <a:fillRect/>
          </a:stretch>
        </p:blipFill>
        <p:spPr>
          <a:xfrm>
            <a:off x="6309256" y="-44968"/>
            <a:ext cx="1365622" cy="1365622"/>
          </a:xfrm>
          <a:prstGeom prst="rect">
            <a:avLst/>
          </a:prstGeom>
        </p:spPr>
      </p:pic>
      <p:pic>
        <p:nvPicPr>
          <p:cNvPr id="15" name="Afbeelding 14"/>
          <p:cNvPicPr>
            <a:picLocks noChangeAspect="1"/>
          </p:cNvPicPr>
          <p:nvPr/>
        </p:nvPicPr>
        <p:blipFill>
          <a:blip r:embed="rId8"/>
          <a:stretch>
            <a:fillRect/>
          </a:stretch>
        </p:blipFill>
        <p:spPr>
          <a:xfrm>
            <a:off x="7596396" y="2450592"/>
            <a:ext cx="1399368" cy="1298561"/>
          </a:xfrm>
          <a:prstGeom prst="rect">
            <a:avLst/>
          </a:prstGeom>
        </p:spPr>
      </p:pic>
      <p:pic>
        <p:nvPicPr>
          <p:cNvPr id="18" name="Afbeelding 17">
            <a:extLst>
              <a:ext uri="{FF2B5EF4-FFF2-40B4-BE49-F238E27FC236}">
                <a16:creationId xmlns:a16="http://schemas.microsoft.com/office/drawing/2014/main" id="{C14668ED-FB68-DECC-5153-B71A6F3BB1E1}"/>
              </a:ext>
            </a:extLst>
          </p:cNvPr>
          <p:cNvPicPr>
            <a:picLocks noChangeAspect="1"/>
          </p:cNvPicPr>
          <p:nvPr/>
        </p:nvPicPr>
        <p:blipFill>
          <a:blip r:embed="rId9"/>
          <a:stretch>
            <a:fillRect/>
          </a:stretch>
        </p:blipFill>
        <p:spPr>
          <a:xfrm>
            <a:off x="3600638" y="1909949"/>
            <a:ext cx="1648924" cy="1601541"/>
          </a:xfrm>
          <a:prstGeom prst="rect">
            <a:avLst/>
          </a:prstGeom>
        </p:spPr>
      </p:pic>
    </p:spTree>
    <p:extLst>
      <p:ext uri="{BB962C8B-B14F-4D97-AF65-F5344CB8AC3E}">
        <p14:creationId xmlns:p14="http://schemas.microsoft.com/office/powerpoint/2010/main" val="416154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2"/>
          <a:stretch>
            <a:fillRect/>
          </a:stretch>
        </p:blipFill>
        <p:spPr>
          <a:xfrm>
            <a:off x="6988347" y="604710"/>
            <a:ext cx="2137260" cy="2130560"/>
          </a:xfrm>
          <a:prstGeom prst="rect">
            <a:avLst/>
          </a:prstGeom>
        </p:spPr>
      </p:pic>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samenvattend</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pic>
        <p:nvPicPr>
          <p:cNvPr id="9" name="Afbeelding 8"/>
          <p:cNvPicPr>
            <a:picLocks noChangeAspect="1"/>
          </p:cNvPicPr>
          <p:nvPr/>
        </p:nvPicPr>
        <p:blipFill>
          <a:blip r:embed="rId6"/>
          <a:stretch>
            <a:fillRect/>
          </a:stretch>
        </p:blipFill>
        <p:spPr>
          <a:xfrm>
            <a:off x="414528" y="968750"/>
            <a:ext cx="1177216" cy="1170676"/>
          </a:xfrm>
          <a:prstGeom prst="rect">
            <a:avLst/>
          </a:prstGeom>
        </p:spPr>
      </p:pic>
      <p:pic>
        <p:nvPicPr>
          <p:cNvPr id="12" name="Afbeelding 11"/>
          <p:cNvPicPr>
            <a:picLocks noChangeAspect="1"/>
          </p:cNvPicPr>
          <p:nvPr/>
        </p:nvPicPr>
        <p:blipFill>
          <a:blip r:embed="rId7"/>
          <a:stretch>
            <a:fillRect/>
          </a:stretch>
        </p:blipFill>
        <p:spPr>
          <a:xfrm>
            <a:off x="6309256" y="-44968"/>
            <a:ext cx="1365622" cy="1365622"/>
          </a:xfrm>
          <a:prstGeom prst="rect">
            <a:avLst/>
          </a:prstGeom>
        </p:spPr>
      </p:pic>
      <p:pic>
        <p:nvPicPr>
          <p:cNvPr id="15" name="Afbeelding 14"/>
          <p:cNvPicPr>
            <a:picLocks noChangeAspect="1"/>
          </p:cNvPicPr>
          <p:nvPr/>
        </p:nvPicPr>
        <p:blipFill>
          <a:blip r:embed="rId8"/>
          <a:stretch>
            <a:fillRect/>
          </a:stretch>
        </p:blipFill>
        <p:spPr>
          <a:xfrm>
            <a:off x="7596396" y="2450592"/>
            <a:ext cx="1399368" cy="1298561"/>
          </a:xfrm>
          <a:prstGeom prst="rect">
            <a:avLst/>
          </a:prstGeom>
        </p:spPr>
      </p:pic>
      <p:pic>
        <p:nvPicPr>
          <p:cNvPr id="18" name="Afbeelding 17">
            <a:extLst>
              <a:ext uri="{FF2B5EF4-FFF2-40B4-BE49-F238E27FC236}">
                <a16:creationId xmlns:a16="http://schemas.microsoft.com/office/drawing/2014/main" id="{C14668ED-FB68-DECC-5153-B71A6F3BB1E1}"/>
              </a:ext>
            </a:extLst>
          </p:cNvPr>
          <p:cNvPicPr>
            <a:picLocks noChangeAspect="1"/>
          </p:cNvPicPr>
          <p:nvPr/>
        </p:nvPicPr>
        <p:blipFill>
          <a:blip r:embed="rId9"/>
          <a:stretch>
            <a:fillRect/>
          </a:stretch>
        </p:blipFill>
        <p:spPr>
          <a:xfrm>
            <a:off x="3600638" y="1909949"/>
            <a:ext cx="1648924" cy="1601541"/>
          </a:xfrm>
          <a:prstGeom prst="rect">
            <a:avLst/>
          </a:prstGeom>
        </p:spPr>
      </p:pic>
      <p:pic>
        <p:nvPicPr>
          <p:cNvPr id="10" name="Afbeelding 9">
            <a:extLst>
              <a:ext uri="{FF2B5EF4-FFF2-40B4-BE49-F238E27FC236}">
                <a16:creationId xmlns:a16="http://schemas.microsoft.com/office/drawing/2014/main" id="{9A27D529-94B9-A800-6DA3-20833567ADC9}"/>
              </a:ext>
            </a:extLst>
          </p:cNvPr>
          <p:cNvPicPr>
            <a:picLocks noChangeAspect="1"/>
          </p:cNvPicPr>
          <p:nvPr/>
        </p:nvPicPr>
        <p:blipFill>
          <a:blip r:embed="rId10"/>
          <a:stretch>
            <a:fillRect/>
          </a:stretch>
        </p:blipFill>
        <p:spPr>
          <a:xfrm>
            <a:off x="3929425" y="3684798"/>
            <a:ext cx="1155032" cy="1155032"/>
          </a:xfrm>
          <a:prstGeom prst="rect">
            <a:avLst/>
          </a:prstGeom>
        </p:spPr>
      </p:pic>
    </p:spTree>
    <p:extLst>
      <p:ext uri="{BB962C8B-B14F-4D97-AF65-F5344CB8AC3E}">
        <p14:creationId xmlns:p14="http://schemas.microsoft.com/office/powerpoint/2010/main" val="2318239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2"/>
          <a:stretch>
            <a:fillRect/>
          </a:stretch>
        </p:blipFill>
        <p:spPr>
          <a:xfrm>
            <a:off x="6988347" y="604710"/>
            <a:ext cx="2137260" cy="2130560"/>
          </a:xfrm>
          <a:prstGeom prst="rect">
            <a:avLst/>
          </a:prstGeom>
        </p:spPr>
      </p:pic>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samenvattend</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pic>
        <p:nvPicPr>
          <p:cNvPr id="9" name="Afbeelding 8"/>
          <p:cNvPicPr>
            <a:picLocks noChangeAspect="1"/>
          </p:cNvPicPr>
          <p:nvPr/>
        </p:nvPicPr>
        <p:blipFill>
          <a:blip r:embed="rId6"/>
          <a:stretch>
            <a:fillRect/>
          </a:stretch>
        </p:blipFill>
        <p:spPr>
          <a:xfrm>
            <a:off x="414528" y="968750"/>
            <a:ext cx="1177216" cy="1170676"/>
          </a:xfrm>
          <a:prstGeom prst="rect">
            <a:avLst/>
          </a:prstGeom>
        </p:spPr>
      </p:pic>
      <p:pic>
        <p:nvPicPr>
          <p:cNvPr id="12" name="Afbeelding 11"/>
          <p:cNvPicPr>
            <a:picLocks noChangeAspect="1"/>
          </p:cNvPicPr>
          <p:nvPr/>
        </p:nvPicPr>
        <p:blipFill>
          <a:blip r:embed="rId7"/>
          <a:stretch>
            <a:fillRect/>
          </a:stretch>
        </p:blipFill>
        <p:spPr>
          <a:xfrm>
            <a:off x="6309256" y="-44968"/>
            <a:ext cx="1365622" cy="1365622"/>
          </a:xfrm>
          <a:prstGeom prst="rect">
            <a:avLst/>
          </a:prstGeom>
        </p:spPr>
      </p:pic>
      <p:pic>
        <p:nvPicPr>
          <p:cNvPr id="15" name="Afbeelding 14"/>
          <p:cNvPicPr>
            <a:picLocks noChangeAspect="1"/>
          </p:cNvPicPr>
          <p:nvPr/>
        </p:nvPicPr>
        <p:blipFill>
          <a:blip r:embed="rId8"/>
          <a:stretch>
            <a:fillRect/>
          </a:stretch>
        </p:blipFill>
        <p:spPr>
          <a:xfrm>
            <a:off x="7596396" y="2450592"/>
            <a:ext cx="1399368" cy="1298561"/>
          </a:xfrm>
          <a:prstGeom prst="rect">
            <a:avLst/>
          </a:prstGeom>
        </p:spPr>
      </p:pic>
      <p:pic>
        <p:nvPicPr>
          <p:cNvPr id="18" name="Afbeelding 17">
            <a:extLst>
              <a:ext uri="{FF2B5EF4-FFF2-40B4-BE49-F238E27FC236}">
                <a16:creationId xmlns:a16="http://schemas.microsoft.com/office/drawing/2014/main" id="{C14668ED-FB68-DECC-5153-B71A6F3BB1E1}"/>
              </a:ext>
            </a:extLst>
          </p:cNvPr>
          <p:cNvPicPr>
            <a:picLocks noChangeAspect="1"/>
          </p:cNvPicPr>
          <p:nvPr/>
        </p:nvPicPr>
        <p:blipFill>
          <a:blip r:embed="rId9"/>
          <a:stretch>
            <a:fillRect/>
          </a:stretch>
        </p:blipFill>
        <p:spPr>
          <a:xfrm>
            <a:off x="3600638" y="1909949"/>
            <a:ext cx="1648924" cy="1601541"/>
          </a:xfrm>
          <a:prstGeom prst="rect">
            <a:avLst/>
          </a:prstGeom>
        </p:spPr>
      </p:pic>
      <p:pic>
        <p:nvPicPr>
          <p:cNvPr id="10" name="Afbeelding 9">
            <a:extLst>
              <a:ext uri="{FF2B5EF4-FFF2-40B4-BE49-F238E27FC236}">
                <a16:creationId xmlns:a16="http://schemas.microsoft.com/office/drawing/2014/main" id="{9A27D529-94B9-A800-6DA3-20833567ADC9}"/>
              </a:ext>
            </a:extLst>
          </p:cNvPr>
          <p:cNvPicPr>
            <a:picLocks noChangeAspect="1"/>
          </p:cNvPicPr>
          <p:nvPr/>
        </p:nvPicPr>
        <p:blipFill>
          <a:blip r:embed="rId10"/>
          <a:stretch>
            <a:fillRect/>
          </a:stretch>
        </p:blipFill>
        <p:spPr>
          <a:xfrm>
            <a:off x="3929425" y="3684798"/>
            <a:ext cx="1155032" cy="1155032"/>
          </a:xfrm>
          <a:prstGeom prst="rect">
            <a:avLst/>
          </a:prstGeom>
        </p:spPr>
      </p:pic>
      <p:pic>
        <p:nvPicPr>
          <p:cNvPr id="11" name="Afbeelding 10">
            <a:extLst>
              <a:ext uri="{FF2B5EF4-FFF2-40B4-BE49-F238E27FC236}">
                <a16:creationId xmlns:a16="http://schemas.microsoft.com/office/drawing/2014/main" id="{9C09D68E-EDBD-90F7-CCDD-A1EECEC22766}"/>
              </a:ext>
            </a:extLst>
          </p:cNvPr>
          <p:cNvPicPr>
            <a:picLocks noChangeAspect="1"/>
          </p:cNvPicPr>
          <p:nvPr/>
        </p:nvPicPr>
        <p:blipFill>
          <a:blip r:embed="rId11"/>
          <a:stretch>
            <a:fillRect/>
          </a:stretch>
        </p:blipFill>
        <p:spPr>
          <a:xfrm>
            <a:off x="342833" y="2450592"/>
            <a:ext cx="854450" cy="1747738"/>
          </a:xfrm>
          <a:prstGeom prst="rect">
            <a:avLst/>
          </a:prstGeom>
        </p:spPr>
      </p:pic>
    </p:spTree>
    <p:extLst>
      <p:ext uri="{BB962C8B-B14F-4D97-AF65-F5344CB8AC3E}">
        <p14:creationId xmlns:p14="http://schemas.microsoft.com/office/powerpoint/2010/main" val="2015418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311986" y="619313"/>
            <a:ext cx="4737005" cy="4524187"/>
          </a:xfrm>
          <a:prstGeom prst="rect">
            <a:avLst/>
          </a:prstGeom>
          <a:noFill/>
        </p:spPr>
        <p:txBody>
          <a:bodyPr wrap="square" rtlCol="0">
            <a:spAutoFit/>
          </a:bodyPr>
          <a:lstStyle/>
          <a:p>
            <a:pPr marL="0" marR="0" lvl="0" indent="0" algn="l" defTabSz="685549" rtl="0" eaLnBrk="1" fontAlgn="auto" latinLnBrk="0" hangingPunct="1">
              <a:lnSpc>
                <a:spcPct val="100000"/>
              </a:lnSpc>
              <a:spcBef>
                <a:spcPts val="0"/>
              </a:spcBef>
              <a:spcAft>
                <a:spcPts val="0"/>
              </a:spcAft>
              <a:buClrTx/>
              <a:buSzTx/>
              <a:buFontTx/>
              <a:buNone/>
              <a:tabLst/>
              <a:defRPr/>
            </a:pPr>
            <a:r>
              <a:rPr lang="nl-NL" sz="3600" b="1" dirty="0">
                <a:solidFill>
                  <a:srgbClr val="372596"/>
                </a:solidFill>
                <a:latin typeface="Calibri"/>
                <a:hlinkClick r:id="rId3"/>
              </a:rPr>
              <a:t>WWW.NVN.NL</a:t>
            </a:r>
            <a:endParaRPr lang="nl-NL" sz="3600" b="1" dirty="0">
              <a:solidFill>
                <a:srgbClr val="372596"/>
              </a:solidFill>
              <a:latin typeface="Calibri"/>
            </a:endParaRPr>
          </a:p>
          <a:p>
            <a:pPr marL="0" marR="0" lvl="0" indent="0" algn="l" defTabSz="685549" rtl="0" eaLnBrk="1" fontAlgn="auto" latinLnBrk="0" hangingPunct="1">
              <a:lnSpc>
                <a:spcPct val="100000"/>
              </a:lnSpc>
              <a:spcBef>
                <a:spcPts val="0"/>
              </a:spcBef>
              <a:spcAft>
                <a:spcPts val="0"/>
              </a:spcAft>
              <a:buClrTx/>
              <a:buSzTx/>
              <a:buFontTx/>
              <a:buNone/>
              <a:tabLst/>
              <a:defRPr/>
            </a:pPr>
            <a:endParaRPr lang="nl-NL" sz="3600" b="1" dirty="0">
              <a:solidFill>
                <a:srgbClr val="372596"/>
              </a:solidFill>
              <a:latin typeface="Calibri"/>
            </a:endParaRPr>
          </a:p>
          <a:p>
            <a:pPr marL="0" marR="0" lvl="0" indent="0" algn="l" defTabSz="685549" rtl="0" eaLnBrk="1" fontAlgn="auto" latinLnBrk="0" hangingPunct="1">
              <a:lnSpc>
                <a:spcPct val="100000"/>
              </a:lnSpc>
              <a:spcBef>
                <a:spcPts val="0"/>
              </a:spcBef>
              <a:spcAft>
                <a:spcPts val="0"/>
              </a:spcAft>
              <a:buClrTx/>
              <a:buSzTx/>
              <a:buFontTx/>
              <a:buNone/>
              <a:tabLst/>
              <a:defRPr/>
            </a:pPr>
            <a:endParaRPr lang="nl-NL" sz="3600" b="1" dirty="0">
              <a:solidFill>
                <a:srgbClr val="372596"/>
              </a:solidFill>
              <a:latin typeface="Calibri"/>
            </a:endParaRPr>
          </a:p>
          <a:p>
            <a:pPr marL="0" marR="0" lvl="0" indent="0" algn="l" defTabSz="685549"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372596"/>
                </a:solidFill>
                <a:effectLst/>
                <a:uLnTx/>
                <a:uFillTx/>
                <a:latin typeface="Calibri"/>
                <a:hlinkClick r:id="rId4"/>
              </a:rPr>
              <a:t>WWW.HARTERAAD.NL</a:t>
            </a:r>
            <a:endParaRPr kumimoji="0" lang="nl-NL" sz="3600" b="1" i="0" u="none" strike="noStrike" kern="1200" cap="none" spc="0" normalizeH="0" baseline="0" noProof="0" dirty="0">
              <a:ln>
                <a:noFill/>
              </a:ln>
              <a:solidFill>
                <a:srgbClr val="372596"/>
              </a:solidFill>
              <a:effectLst/>
              <a:uLnTx/>
              <a:uFillTx/>
              <a:latin typeface="Calibri"/>
            </a:endParaRPr>
          </a:p>
          <a:p>
            <a:pPr marL="0" marR="0" lvl="0" indent="0" algn="l" defTabSz="685549" rtl="0" eaLnBrk="1" fontAlgn="auto" latinLnBrk="0" hangingPunct="1">
              <a:lnSpc>
                <a:spcPct val="100000"/>
              </a:lnSpc>
              <a:spcBef>
                <a:spcPts val="0"/>
              </a:spcBef>
              <a:spcAft>
                <a:spcPts val="0"/>
              </a:spcAft>
              <a:buClrTx/>
              <a:buSzTx/>
              <a:buFontTx/>
              <a:buNone/>
              <a:tabLst/>
              <a:defRPr/>
            </a:pPr>
            <a:endParaRPr lang="nl-NL" sz="3600" b="1" dirty="0">
              <a:solidFill>
                <a:srgbClr val="372596"/>
              </a:solidFill>
              <a:latin typeface="Calibri"/>
            </a:endParaRPr>
          </a:p>
          <a:p>
            <a:pPr marL="0" marR="0" lvl="0" indent="0" algn="l" defTabSz="685549"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372596"/>
              </a:solidFill>
              <a:effectLst/>
              <a:uLnTx/>
              <a:uFillTx/>
              <a:latin typeface="Calibri"/>
            </a:endParaRPr>
          </a:p>
          <a:p>
            <a:pPr marL="0" marR="0" lvl="0" indent="0" algn="l" defTabSz="685549" rtl="0" eaLnBrk="1" fontAlgn="auto" latinLnBrk="0" hangingPunct="1">
              <a:lnSpc>
                <a:spcPct val="100000"/>
              </a:lnSpc>
              <a:spcBef>
                <a:spcPts val="0"/>
              </a:spcBef>
              <a:spcAft>
                <a:spcPts val="0"/>
              </a:spcAft>
              <a:buClrTx/>
              <a:buSzTx/>
              <a:buFontTx/>
              <a:buNone/>
              <a:tabLst/>
              <a:defRPr/>
            </a:pPr>
            <a:r>
              <a:rPr lang="nl-NL" sz="3600" b="1" dirty="0">
                <a:solidFill>
                  <a:srgbClr val="372596"/>
                </a:solidFill>
                <a:latin typeface="Calibri"/>
                <a:hlinkClick r:id="rId5"/>
              </a:rPr>
              <a:t>WWW.DVN.NL</a:t>
            </a:r>
            <a:endParaRPr lang="nl-NL" sz="3600" b="1" dirty="0">
              <a:solidFill>
                <a:srgbClr val="372596"/>
              </a:solidFill>
              <a:latin typeface="Calibri"/>
            </a:endParaRPr>
          </a:p>
          <a:p>
            <a:pPr marL="0" marR="0" lvl="0" indent="0" algn="l" defTabSz="685549" rtl="0" eaLnBrk="1" fontAlgn="auto" latinLnBrk="0" hangingPunct="1">
              <a:lnSpc>
                <a:spcPct val="100000"/>
              </a:lnSpc>
              <a:spcBef>
                <a:spcPts val="0"/>
              </a:spcBef>
              <a:spcAft>
                <a:spcPts val="0"/>
              </a:spcAft>
              <a:buClrTx/>
              <a:buSzTx/>
              <a:buFontTx/>
              <a:buNone/>
              <a:tabLst/>
              <a:defRPr/>
            </a:pPr>
            <a:endParaRPr kumimoji="0" lang="nl-NL" sz="3599"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Afbeelding 4"/>
          <p:cNvPicPr>
            <a:picLocks noChangeAspect="1"/>
          </p:cNvPicPr>
          <p:nvPr/>
        </p:nvPicPr>
        <p:blipFill>
          <a:blip r:embed="rId6"/>
          <a:stretch>
            <a:fillRect/>
          </a:stretch>
        </p:blipFill>
        <p:spPr>
          <a:xfrm>
            <a:off x="1764774" y="318834"/>
            <a:ext cx="2375333" cy="1407273"/>
          </a:xfrm>
          <a:prstGeom prst="rect">
            <a:avLst/>
          </a:prstGeom>
        </p:spPr>
      </p:pic>
      <p:pic>
        <p:nvPicPr>
          <p:cNvPr id="2" name="Afbeelding 1"/>
          <p:cNvPicPr>
            <a:picLocks noChangeAspect="1"/>
          </p:cNvPicPr>
          <p:nvPr/>
        </p:nvPicPr>
        <p:blipFill>
          <a:blip r:embed="rId7"/>
          <a:stretch>
            <a:fillRect/>
          </a:stretch>
        </p:blipFill>
        <p:spPr>
          <a:xfrm>
            <a:off x="6911744" y="318834"/>
            <a:ext cx="1783006" cy="472195"/>
          </a:xfrm>
          <a:prstGeom prst="rect">
            <a:avLst/>
          </a:prstGeom>
        </p:spPr>
      </p:pic>
      <p:pic>
        <p:nvPicPr>
          <p:cNvPr id="4" name="Afbeelding 3"/>
          <p:cNvPicPr>
            <a:picLocks noChangeAspect="1"/>
          </p:cNvPicPr>
          <p:nvPr/>
        </p:nvPicPr>
        <p:blipFill>
          <a:blip r:embed="rId8"/>
          <a:stretch>
            <a:fillRect/>
          </a:stretch>
        </p:blipFill>
        <p:spPr>
          <a:xfrm>
            <a:off x="324320" y="3866364"/>
            <a:ext cx="3815787" cy="788137"/>
          </a:xfrm>
          <a:prstGeom prst="rect">
            <a:avLst/>
          </a:prstGeom>
        </p:spPr>
      </p:pic>
      <p:pic>
        <p:nvPicPr>
          <p:cNvPr id="6" name="Afbeelding 5"/>
          <p:cNvPicPr>
            <a:picLocks noChangeAspect="1"/>
          </p:cNvPicPr>
          <p:nvPr/>
        </p:nvPicPr>
        <p:blipFill>
          <a:blip r:embed="rId9"/>
          <a:stretch>
            <a:fillRect/>
          </a:stretch>
        </p:blipFill>
        <p:spPr>
          <a:xfrm>
            <a:off x="2224997" y="1958374"/>
            <a:ext cx="1915110" cy="1675722"/>
          </a:xfrm>
          <a:prstGeom prst="rect">
            <a:avLst/>
          </a:prstGeom>
        </p:spPr>
      </p:pic>
    </p:spTree>
    <p:extLst>
      <p:ext uri="{BB962C8B-B14F-4D97-AF65-F5344CB8AC3E}">
        <p14:creationId xmlns:p14="http://schemas.microsoft.com/office/powerpoint/2010/main" val="77249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a:t>
            </a:r>
          </a:p>
        </p:txBody>
      </p:sp>
      <p:pic>
        <p:nvPicPr>
          <p:cNvPr id="2050" name="Picture 2" descr="Ziektebeeld | Slagaderverkalking | HMC">
            <a:extLst>
              <a:ext uri="{FF2B5EF4-FFF2-40B4-BE49-F238E27FC236}">
                <a16:creationId xmlns:a16="http://schemas.microsoft.com/office/drawing/2014/main" id="{C65A5218-8580-ACDA-21F8-E9275FEA55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275"/>
          <a:stretch/>
        </p:blipFill>
        <p:spPr bwMode="auto">
          <a:xfrm>
            <a:off x="2180694" y="2077646"/>
            <a:ext cx="6573561" cy="198950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CE2E3A2E-98FF-5AE3-BBC7-0D520AAF2404}"/>
              </a:ext>
            </a:extLst>
          </p:cNvPr>
          <p:cNvSpPr txBox="1"/>
          <p:nvPr/>
        </p:nvSpPr>
        <p:spPr>
          <a:xfrm>
            <a:off x="1980278" y="4018088"/>
            <a:ext cx="2111023" cy="707886"/>
          </a:xfrm>
          <a:prstGeom prst="rect">
            <a:avLst/>
          </a:prstGeom>
          <a:noFill/>
        </p:spPr>
        <p:txBody>
          <a:bodyPr wrap="square" rtlCol="0">
            <a:spAutoFit/>
          </a:bodyPr>
          <a:lstStyle/>
          <a:p>
            <a:r>
              <a:rPr lang="nl-NL" sz="2000" dirty="0"/>
              <a:t>Herseninfarct/</a:t>
            </a:r>
          </a:p>
          <a:p>
            <a:r>
              <a:rPr lang="nl-NL" sz="2000" dirty="0"/>
              <a:t>beroerte/CVA/TIA</a:t>
            </a:r>
          </a:p>
        </p:txBody>
      </p:sp>
      <p:sp>
        <p:nvSpPr>
          <p:cNvPr id="7" name="Tekstvak 6">
            <a:extLst>
              <a:ext uri="{FF2B5EF4-FFF2-40B4-BE49-F238E27FC236}">
                <a16:creationId xmlns:a16="http://schemas.microsoft.com/office/drawing/2014/main" id="{25C1D7CD-D494-AE78-D3A4-548431FD68B0}"/>
              </a:ext>
            </a:extLst>
          </p:cNvPr>
          <p:cNvSpPr txBox="1"/>
          <p:nvPr/>
        </p:nvSpPr>
        <p:spPr>
          <a:xfrm>
            <a:off x="4417196" y="4045391"/>
            <a:ext cx="1867864" cy="707886"/>
          </a:xfrm>
          <a:prstGeom prst="rect">
            <a:avLst/>
          </a:prstGeom>
          <a:noFill/>
        </p:spPr>
        <p:txBody>
          <a:bodyPr wrap="square" rtlCol="0">
            <a:spAutoFit/>
          </a:bodyPr>
          <a:lstStyle/>
          <a:p>
            <a:r>
              <a:rPr lang="nl-NL" sz="2000" dirty="0"/>
              <a:t>Hartinfarct/pijn op de borst</a:t>
            </a:r>
          </a:p>
        </p:txBody>
      </p:sp>
      <p:sp>
        <p:nvSpPr>
          <p:cNvPr id="8" name="Tekstvak 7">
            <a:extLst>
              <a:ext uri="{FF2B5EF4-FFF2-40B4-BE49-F238E27FC236}">
                <a16:creationId xmlns:a16="http://schemas.microsoft.com/office/drawing/2014/main" id="{80BC3BD8-509A-D60A-A09B-9AE4BDAF3293}"/>
              </a:ext>
            </a:extLst>
          </p:cNvPr>
          <p:cNvSpPr txBox="1"/>
          <p:nvPr/>
        </p:nvSpPr>
        <p:spPr>
          <a:xfrm>
            <a:off x="6614843" y="4018088"/>
            <a:ext cx="2469195" cy="707886"/>
          </a:xfrm>
          <a:prstGeom prst="rect">
            <a:avLst/>
          </a:prstGeom>
          <a:noFill/>
        </p:spPr>
        <p:txBody>
          <a:bodyPr wrap="square" rtlCol="0">
            <a:spAutoFit/>
          </a:bodyPr>
          <a:lstStyle/>
          <a:p>
            <a:r>
              <a:rPr lang="nl-NL" sz="2000" dirty="0"/>
              <a:t>Etalagebenen/</a:t>
            </a:r>
          </a:p>
          <a:p>
            <a:r>
              <a:rPr lang="nl-NL" sz="2000" dirty="0"/>
              <a:t>perifeer vaatlijden</a:t>
            </a:r>
          </a:p>
        </p:txBody>
      </p:sp>
      <p:pic>
        <p:nvPicPr>
          <p:cNvPr id="2052" name="Picture 4" descr="Slagaderverkalking, de grote boosdoener - Mijn Gezondheidsgids">
            <a:extLst>
              <a:ext uri="{FF2B5EF4-FFF2-40B4-BE49-F238E27FC236}">
                <a16:creationId xmlns:a16="http://schemas.microsoft.com/office/drawing/2014/main" id="{EF47CDCF-C067-8BF2-2E3C-B2DB3AF2A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93" y="896400"/>
            <a:ext cx="2778824" cy="119092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0D2C49C8-4492-5173-D0C3-1E77367107B3}"/>
              </a:ext>
            </a:extLst>
          </p:cNvPr>
          <p:cNvSpPr txBox="1"/>
          <p:nvPr/>
        </p:nvSpPr>
        <p:spPr>
          <a:xfrm>
            <a:off x="3517392" y="896400"/>
            <a:ext cx="3206496" cy="1200329"/>
          </a:xfrm>
          <a:prstGeom prst="rect">
            <a:avLst/>
          </a:prstGeom>
          <a:noFill/>
        </p:spPr>
        <p:txBody>
          <a:bodyPr wrap="square" rtlCol="0">
            <a:spAutoFit/>
          </a:bodyPr>
          <a:lstStyle/>
          <a:p>
            <a:r>
              <a:rPr lang="nl-NL" sz="2400" dirty="0"/>
              <a:t>‘Aderverkalking’</a:t>
            </a:r>
          </a:p>
          <a:p>
            <a:endParaRPr lang="nl-NL" sz="2400" dirty="0"/>
          </a:p>
          <a:p>
            <a:r>
              <a:rPr lang="nl-NL" sz="2400" dirty="0"/>
              <a:t>‘Atherosclerose’</a:t>
            </a:r>
          </a:p>
        </p:txBody>
      </p:sp>
    </p:spTree>
    <p:extLst>
      <p:ext uri="{BB962C8B-B14F-4D97-AF65-F5344CB8AC3E}">
        <p14:creationId xmlns:p14="http://schemas.microsoft.com/office/powerpoint/2010/main" val="132342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Wie zijn wij?</a:t>
            </a:r>
          </a:p>
        </p:txBody>
      </p:sp>
      <p:sp>
        <p:nvSpPr>
          <p:cNvPr id="5" name="Tekstvak 4">
            <a:extLst>
              <a:ext uri="{FF2B5EF4-FFF2-40B4-BE49-F238E27FC236}">
                <a16:creationId xmlns:a16="http://schemas.microsoft.com/office/drawing/2014/main" id="{49EF1842-EC37-0C0B-9A49-056BD35AA8FF}"/>
              </a:ext>
            </a:extLst>
          </p:cNvPr>
          <p:cNvSpPr txBox="1"/>
          <p:nvPr/>
        </p:nvSpPr>
        <p:spPr>
          <a:xfrm>
            <a:off x="4477126" y="2496977"/>
            <a:ext cx="4584428" cy="2246769"/>
          </a:xfrm>
          <a:prstGeom prst="rect">
            <a:avLst/>
          </a:prstGeom>
          <a:noFill/>
        </p:spPr>
        <p:txBody>
          <a:bodyPr wrap="square" rtlCol="0">
            <a:spAutoFit/>
          </a:bodyPr>
          <a:lstStyle/>
          <a:p>
            <a:r>
              <a:rPr lang="nl-NL" sz="2000" b="1" dirty="0"/>
              <a:t>Niels Riksen</a:t>
            </a:r>
          </a:p>
          <a:p>
            <a:r>
              <a:rPr lang="nl-NL" sz="2000" dirty="0"/>
              <a:t>Internist</a:t>
            </a:r>
          </a:p>
          <a:p>
            <a:r>
              <a:rPr lang="nl-NL" sz="2000" dirty="0"/>
              <a:t>Vasculair Geneeskundige</a:t>
            </a:r>
          </a:p>
          <a:p>
            <a:endParaRPr lang="nl-NL" sz="2000" dirty="0"/>
          </a:p>
          <a:p>
            <a:r>
              <a:rPr lang="nl-NL" sz="2000" dirty="0"/>
              <a:t>Patiënten: vroegtijdige slagaderverkalking, hoge bloeddruk, verhoogd cholesterol, vaatontstekingen, stollingsstoornissen</a:t>
            </a:r>
          </a:p>
        </p:txBody>
      </p:sp>
      <p:sp>
        <p:nvSpPr>
          <p:cNvPr id="7" name="Tekstvak 6">
            <a:extLst>
              <a:ext uri="{FF2B5EF4-FFF2-40B4-BE49-F238E27FC236}">
                <a16:creationId xmlns:a16="http://schemas.microsoft.com/office/drawing/2014/main" id="{0900EA9E-0021-71DD-F8EE-2F1810C53F6A}"/>
              </a:ext>
            </a:extLst>
          </p:cNvPr>
          <p:cNvSpPr txBox="1"/>
          <p:nvPr/>
        </p:nvSpPr>
        <p:spPr>
          <a:xfrm>
            <a:off x="414528" y="2496977"/>
            <a:ext cx="4124792" cy="1631216"/>
          </a:xfrm>
          <a:prstGeom prst="rect">
            <a:avLst/>
          </a:prstGeom>
          <a:noFill/>
        </p:spPr>
        <p:txBody>
          <a:bodyPr wrap="square" rtlCol="0">
            <a:spAutoFit/>
          </a:bodyPr>
          <a:lstStyle/>
          <a:p>
            <a:r>
              <a:rPr lang="nl-NL" sz="2000" b="1" dirty="0"/>
              <a:t>Marije Baas</a:t>
            </a:r>
          </a:p>
          <a:p>
            <a:r>
              <a:rPr lang="nl-NL" sz="2000" dirty="0"/>
              <a:t>Internist- nefroloog</a:t>
            </a:r>
          </a:p>
          <a:p>
            <a:endParaRPr lang="nl-NL" sz="2000" dirty="0"/>
          </a:p>
          <a:p>
            <a:r>
              <a:rPr lang="nl-NL" sz="2000" dirty="0"/>
              <a:t>Patiënten: niertransplantatie, nierziekten, chronische </a:t>
            </a:r>
            <a:r>
              <a:rPr lang="nl-NL" sz="2000" dirty="0" err="1"/>
              <a:t>nierschade</a:t>
            </a:r>
            <a:r>
              <a:rPr lang="nl-NL" sz="2000" dirty="0"/>
              <a:t> </a:t>
            </a:r>
          </a:p>
        </p:txBody>
      </p:sp>
      <p:pic>
        <p:nvPicPr>
          <p:cNvPr id="17410" name="Picture 2">
            <a:extLst>
              <a:ext uri="{FF2B5EF4-FFF2-40B4-BE49-F238E27FC236}">
                <a16:creationId xmlns:a16="http://schemas.microsoft.com/office/drawing/2014/main" id="{921B7D2B-53D4-D26D-7F1A-C660B5E3C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12849"/>
            <a:ext cx="30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19B16A42-678F-D42C-64ED-741E880A669F}"/>
              </a:ext>
            </a:extLst>
          </p:cNvPr>
          <p:cNvPicPr>
            <a:picLocks noChangeAspect="1"/>
          </p:cNvPicPr>
          <p:nvPr/>
        </p:nvPicPr>
        <p:blipFill>
          <a:blip r:embed="rId3"/>
          <a:stretch>
            <a:fillRect/>
          </a:stretch>
        </p:blipFill>
        <p:spPr>
          <a:xfrm>
            <a:off x="524254" y="612849"/>
            <a:ext cx="1800000" cy="1800000"/>
          </a:xfrm>
          <a:prstGeom prst="rect">
            <a:avLst/>
          </a:prstGeom>
        </p:spPr>
      </p:pic>
    </p:spTree>
    <p:extLst>
      <p:ext uri="{BB962C8B-B14F-4D97-AF65-F5344CB8AC3E}">
        <p14:creationId xmlns:p14="http://schemas.microsoft.com/office/powerpoint/2010/main" val="318237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Slagaderverkalking: relevantie</a:t>
            </a:r>
          </a:p>
        </p:txBody>
      </p:sp>
      <p:pic>
        <p:nvPicPr>
          <p:cNvPr id="2" name="Afbeelding 6" descr="Afbeelding met tekst&#10;&#10;Automatisch gegenereerde beschrijving">
            <a:extLst>
              <a:ext uri="{FF2B5EF4-FFF2-40B4-BE49-F238E27FC236}">
                <a16:creationId xmlns:a16="http://schemas.microsoft.com/office/drawing/2014/main" id="{EFEF5AB8-78DC-E746-8656-598F26410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15" y="3520654"/>
            <a:ext cx="2259763" cy="6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Harteraad-logo-2019-RGB">
            <a:extLst>
              <a:ext uri="{FF2B5EF4-FFF2-40B4-BE49-F238E27FC236}">
                <a16:creationId xmlns:a16="http://schemas.microsoft.com/office/drawing/2014/main" id="{1F398884-EC6E-1C7D-F6CA-AB2D84067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45" y="714276"/>
            <a:ext cx="1384192" cy="121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74B551B2-3F8B-B3AB-75C6-8C2B154215E4}"/>
              </a:ext>
            </a:extLst>
          </p:cNvPr>
          <p:cNvSpPr txBox="1"/>
          <p:nvPr/>
        </p:nvSpPr>
        <p:spPr>
          <a:xfrm>
            <a:off x="1573967" y="3015223"/>
            <a:ext cx="1431361"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Diabetes</a:t>
            </a:r>
          </a:p>
        </p:txBody>
      </p:sp>
      <p:sp>
        <p:nvSpPr>
          <p:cNvPr id="7" name="Tekstvak 6">
            <a:extLst>
              <a:ext uri="{FF2B5EF4-FFF2-40B4-BE49-F238E27FC236}">
                <a16:creationId xmlns:a16="http://schemas.microsoft.com/office/drawing/2014/main" id="{AAE584B9-783D-17A3-EAB5-FAE183F1F7DD}"/>
              </a:ext>
            </a:extLst>
          </p:cNvPr>
          <p:cNvSpPr txBox="1"/>
          <p:nvPr/>
        </p:nvSpPr>
        <p:spPr>
          <a:xfrm>
            <a:off x="5543363" y="2980342"/>
            <a:ext cx="1393885" cy="461665"/>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Nierfalen</a:t>
            </a:r>
          </a:p>
        </p:txBody>
      </p:sp>
      <p:sp>
        <p:nvSpPr>
          <p:cNvPr id="8" name="Tekstvak 7">
            <a:extLst>
              <a:ext uri="{FF2B5EF4-FFF2-40B4-BE49-F238E27FC236}">
                <a16:creationId xmlns:a16="http://schemas.microsoft.com/office/drawing/2014/main" id="{21F8C141-3EB2-243D-5C49-4A7F8CC37E79}"/>
              </a:ext>
            </a:extLst>
          </p:cNvPr>
          <p:cNvSpPr txBox="1"/>
          <p:nvPr/>
        </p:nvSpPr>
        <p:spPr>
          <a:xfrm>
            <a:off x="3316223" y="988133"/>
            <a:ext cx="3226984" cy="830997"/>
          </a:xfrm>
          <a:prstGeom prst="rect">
            <a:avLst/>
          </a:prstGeom>
          <a:solidFill>
            <a:schemeClr val="tx2"/>
          </a:solidFill>
          <a:ln>
            <a:solidFill>
              <a:schemeClr val="tx2"/>
            </a:solidFill>
          </a:ln>
        </p:spPr>
        <p:txBody>
          <a:bodyPr wrap="square" rtlCol="0">
            <a:spAutoFit/>
          </a:bodyPr>
          <a:lstStyle/>
          <a:p>
            <a:pPr algn="ctr"/>
            <a:r>
              <a:rPr lang="nl-NL" sz="2400" b="1" dirty="0">
                <a:solidFill>
                  <a:schemeClr val="bg1"/>
                </a:solidFill>
              </a:rPr>
              <a:t>Hart- en vaatziekten door slagaderverkalking</a:t>
            </a:r>
          </a:p>
        </p:txBody>
      </p:sp>
      <p:cxnSp>
        <p:nvCxnSpPr>
          <p:cNvPr id="10" name="Rechte verbindingslijn met pijl 9">
            <a:extLst>
              <a:ext uri="{FF2B5EF4-FFF2-40B4-BE49-F238E27FC236}">
                <a16:creationId xmlns:a16="http://schemas.microsoft.com/office/drawing/2014/main" id="{D45FF507-4274-86F6-6C67-6955E99E3B40}"/>
              </a:ext>
            </a:extLst>
          </p:cNvPr>
          <p:cNvCxnSpPr/>
          <p:nvPr/>
        </p:nvCxnSpPr>
        <p:spPr>
          <a:xfrm flipV="1">
            <a:off x="2816352" y="2042160"/>
            <a:ext cx="499872" cy="8168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EF09A37D-E081-C998-62D4-90B0DF08A97D}"/>
              </a:ext>
            </a:extLst>
          </p:cNvPr>
          <p:cNvCxnSpPr>
            <a:cxnSpLocks/>
          </p:cNvCxnSpPr>
          <p:nvPr/>
        </p:nvCxnSpPr>
        <p:spPr>
          <a:xfrm flipH="1" flipV="1">
            <a:off x="5310378" y="2042160"/>
            <a:ext cx="651510" cy="8595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2D04761E-E612-FD55-4984-0DB11F012D1F}"/>
              </a:ext>
            </a:extLst>
          </p:cNvPr>
          <p:cNvCxnSpPr>
            <a:cxnSpLocks/>
          </p:cNvCxnSpPr>
          <p:nvPr/>
        </p:nvCxnSpPr>
        <p:spPr>
          <a:xfrm>
            <a:off x="3282315" y="3199864"/>
            <a:ext cx="2118741" cy="226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5F202CE5-4B99-F2AB-8C46-780101D1A2E6}"/>
              </a:ext>
            </a:extLst>
          </p:cNvPr>
          <p:cNvCxnSpPr>
            <a:cxnSpLocks/>
          </p:cNvCxnSpPr>
          <p:nvPr/>
        </p:nvCxnSpPr>
        <p:spPr>
          <a:xfrm>
            <a:off x="5513167" y="2000524"/>
            <a:ext cx="704753" cy="900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Picture 7" descr="NVN - Nierpatiënten Vereniging Nederland">
            <a:extLst>
              <a:ext uri="{FF2B5EF4-FFF2-40B4-BE49-F238E27FC236}">
                <a16:creationId xmlns:a16="http://schemas.microsoft.com/office/drawing/2014/main" id="{95B4F184-E330-18BD-500D-B6D45C62E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413" y="3480124"/>
            <a:ext cx="1615026" cy="9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472C787-66D3-7856-83DF-3BADF482F206}"/>
              </a:ext>
            </a:extLst>
          </p:cNvPr>
          <p:cNvSpPr txBox="1"/>
          <p:nvPr/>
        </p:nvSpPr>
        <p:spPr>
          <a:xfrm>
            <a:off x="414528" y="67056"/>
            <a:ext cx="5803392" cy="461665"/>
          </a:xfrm>
          <a:prstGeom prst="rect">
            <a:avLst/>
          </a:prstGeom>
          <a:noFill/>
        </p:spPr>
        <p:txBody>
          <a:bodyPr wrap="square" rtlCol="0">
            <a:spAutoFit/>
          </a:bodyPr>
          <a:lstStyle/>
          <a:p>
            <a:r>
              <a:rPr lang="nl-NL" sz="2400" b="1" dirty="0">
                <a:solidFill>
                  <a:schemeClr val="tx2"/>
                </a:solidFill>
              </a:rPr>
              <a:t>Slagaders en aders</a:t>
            </a:r>
          </a:p>
        </p:txBody>
      </p:sp>
      <p:pic>
        <p:nvPicPr>
          <p:cNvPr id="3" name="Afbeelding 2">
            <a:extLst>
              <a:ext uri="{FF2B5EF4-FFF2-40B4-BE49-F238E27FC236}">
                <a16:creationId xmlns:a16="http://schemas.microsoft.com/office/drawing/2014/main" id="{C7D9BA89-88E0-C299-7B08-381E5E9ED771}"/>
              </a:ext>
            </a:extLst>
          </p:cNvPr>
          <p:cNvPicPr>
            <a:picLocks noChangeAspect="1"/>
          </p:cNvPicPr>
          <p:nvPr/>
        </p:nvPicPr>
        <p:blipFill>
          <a:blip r:embed="rId2"/>
          <a:stretch>
            <a:fillRect/>
          </a:stretch>
        </p:blipFill>
        <p:spPr>
          <a:xfrm>
            <a:off x="663750" y="1149245"/>
            <a:ext cx="3002743" cy="3179375"/>
          </a:xfrm>
          <a:prstGeom prst="rect">
            <a:avLst/>
          </a:prstGeom>
        </p:spPr>
      </p:pic>
      <p:pic>
        <p:nvPicPr>
          <p:cNvPr id="5122" name="Picture 2" descr="Ziektebeeld | Hartinfarct | HMC">
            <a:extLst>
              <a:ext uri="{FF2B5EF4-FFF2-40B4-BE49-F238E27FC236}">
                <a16:creationId xmlns:a16="http://schemas.microsoft.com/office/drawing/2014/main" id="{3BA11B2E-9EAC-375F-2A27-82EA713F3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874" y="1500682"/>
            <a:ext cx="4666971" cy="282793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675342" y="532174"/>
            <a:ext cx="1394085" cy="830997"/>
          </a:xfrm>
          <a:prstGeom prst="rect">
            <a:avLst/>
          </a:prstGeom>
          <a:solidFill>
            <a:schemeClr val="bg1"/>
          </a:solidFill>
          <a:ln>
            <a:solidFill>
              <a:schemeClr val="bg1"/>
            </a:solidFill>
          </a:ln>
        </p:spPr>
        <p:txBody>
          <a:bodyPr wrap="square" rtlCol="0">
            <a:spAutoFit/>
          </a:bodyPr>
          <a:lstStyle/>
          <a:p>
            <a:pPr algn="ctr"/>
            <a:r>
              <a:rPr lang="nl-NL" sz="2400" dirty="0"/>
              <a:t>Aderlijk</a:t>
            </a:r>
          </a:p>
          <a:p>
            <a:pPr algn="ctr"/>
            <a:r>
              <a:rPr lang="nl-NL" sz="2400" dirty="0"/>
              <a:t>systeem</a:t>
            </a:r>
          </a:p>
        </p:txBody>
      </p:sp>
      <p:sp>
        <p:nvSpPr>
          <p:cNvPr id="6" name="Tekstvak 5"/>
          <p:cNvSpPr txBox="1"/>
          <p:nvPr/>
        </p:nvSpPr>
        <p:spPr>
          <a:xfrm>
            <a:off x="2069427" y="532174"/>
            <a:ext cx="1597066" cy="830997"/>
          </a:xfrm>
          <a:prstGeom prst="rect">
            <a:avLst/>
          </a:prstGeom>
          <a:solidFill>
            <a:schemeClr val="bg1"/>
          </a:solidFill>
          <a:ln>
            <a:solidFill>
              <a:schemeClr val="bg1"/>
            </a:solidFill>
          </a:ln>
        </p:spPr>
        <p:txBody>
          <a:bodyPr wrap="square" rtlCol="0">
            <a:spAutoFit/>
          </a:bodyPr>
          <a:lstStyle/>
          <a:p>
            <a:pPr algn="ctr"/>
            <a:r>
              <a:rPr lang="nl-NL" sz="2400" dirty="0"/>
              <a:t>Slagaderlijk</a:t>
            </a:r>
          </a:p>
          <a:p>
            <a:pPr algn="ctr"/>
            <a:r>
              <a:rPr lang="nl-NL" sz="2400" dirty="0"/>
              <a:t>systeem</a:t>
            </a:r>
          </a:p>
        </p:txBody>
      </p:sp>
    </p:spTree>
    <p:extLst>
      <p:ext uri="{BB962C8B-B14F-4D97-AF65-F5344CB8AC3E}">
        <p14:creationId xmlns:p14="http://schemas.microsoft.com/office/powerpoint/2010/main" val="76536172"/>
      </p:ext>
    </p:extLst>
  </p:cSld>
  <p:clrMapOvr>
    <a:masterClrMapping/>
  </p:clrMapOvr>
</p:sld>
</file>

<file path=ppt/theme/theme1.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010D9F1C-6723-4403-8A0F-7B7B87DEFB83}" vid="{734C3750-47CD-4789-BCDB-5284B5D107A1}"/>
    </a:ext>
  </a:extLst>
</a:theme>
</file>

<file path=ppt/theme/theme2.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2DC8F078E0A47AF5A4629A22ECCF7" ma:contentTypeVersion="15" ma:contentTypeDescription="Een nieuw document maken." ma:contentTypeScope="" ma:versionID="04a0122ce9b6bbf7a01981c397c61208">
  <xsd:schema xmlns:xsd="http://www.w3.org/2001/XMLSchema" xmlns:xs="http://www.w3.org/2001/XMLSchema" xmlns:p="http://schemas.microsoft.com/office/2006/metadata/properties" xmlns:ns2="c4fadacd-f6c5-46f9-ad1c-046a44fc1c12" xmlns:ns3="9c1c412f-b643-446d-99ef-bf26fadf0ee9" targetNamespace="http://schemas.microsoft.com/office/2006/metadata/properties" ma:root="true" ma:fieldsID="c9c3b16bacca9093bdb7e16efd98d547" ns2:_="" ns3:_="">
    <xsd:import namespace="c4fadacd-f6c5-46f9-ad1c-046a44fc1c12"/>
    <xsd:import namespace="9c1c412f-b643-446d-99ef-bf26fadf0e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adacd-f6c5-46f9-ad1c-046a44fc1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d867c2a-cafd-47d4-9bb7-7e23cb4e68e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1c412f-b643-446d-99ef-bf26fadf0ee9"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4d75fdcb-d4c7-4261-bf05-ae88251487a9}" ma:internalName="TaxCatchAll" ma:showField="CatchAllData" ma:web="9c1c412f-b643-446d-99ef-bf26fadf0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AD77C5-2593-4CA6-B62A-2925A783941F}"/>
</file>

<file path=customXml/itemProps2.xml><?xml version="1.0" encoding="utf-8"?>
<ds:datastoreItem xmlns:ds="http://schemas.openxmlformats.org/officeDocument/2006/customXml" ds:itemID="{25544A73-7A94-4193-A464-09955BFE8990}"/>
</file>

<file path=docProps/app.xml><?xml version="1.0" encoding="utf-8"?>
<Properties xmlns="http://schemas.openxmlformats.org/officeDocument/2006/extended-properties" xmlns:vt="http://schemas.openxmlformats.org/officeDocument/2006/docPropsVTypes">
  <Template>Default Theme</Template>
  <TotalTime>588</TotalTime>
  <Words>1435</Words>
  <Application>Microsoft Office PowerPoint</Application>
  <PresentationFormat>Diavoorstelling (16:9)</PresentationFormat>
  <Paragraphs>442</Paragraphs>
  <Slides>59</Slides>
  <Notes>4</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59</vt:i4>
      </vt:variant>
    </vt:vector>
  </HeadingPairs>
  <TitlesOfParts>
    <vt:vector size="67" baseType="lpstr">
      <vt:lpstr>Arial</vt:lpstr>
      <vt:lpstr>Arial Narrow</vt:lpstr>
      <vt:lpstr>Calibri</vt:lpstr>
      <vt:lpstr>Calibri Light</vt:lpstr>
      <vt:lpstr>Trebuchet MS</vt:lpstr>
      <vt:lpstr>Default Theme</vt:lpstr>
      <vt:lpstr>2_Kantoorthema</vt:lpstr>
      <vt:lpstr>1_Kantoorthema</vt:lpstr>
      <vt:lpstr>PowerPoint-presentatie</vt:lpstr>
      <vt:lpstr>PowerPoint-presentatie</vt:lpstr>
      <vt:lpstr>PowerPoint-presentatie</vt:lpstr>
      <vt:lpstr>PowerPoint-presentatie</vt:lpstr>
      <vt:lpstr>Slagaderverkalking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Riksen, Niels</dc:creator>
  <cp:lastModifiedBy>Baas, Marije</cp:lastModifiedBy>
  <cp:revision>18</cp:revision>
  <dcterms:created xsi:type="dcterms:W3CDTF">2024-06-13T07:24:30Z</dcterms:created>
  <dcterms:modified xsi:type="dcterms:W3CDTF">2024-06-26T20:16:08Z</dcterms:modified>
</cp:coreProperties>
</file>